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7"/>
  </p:notesMasterIdLst>
  <p:handoutMasterIdLst>
    <p:handoutMasterId r:id="rId28"/>
  </p:handoutMasterIdLst>
  <p:sldIdLst>
    <p:sldId id="436" r:id="rId2"/>
    <p:sldId id="471" r:id="rId3"/>
    <p:sldId id="437" r:id="rId4"/>
    <p:sldId id="438" r:id="rId5"/>
    <p:sldId id="484" r:id="rId6"/>
    <p:sldId id="473" r:id="rId7"/>
    <p:sldId id="485" r:id="rId8"/>
    <p:sldId id="442" r:id="rId9"/>
    <p:sldId id="488" r:id="rId10"/>
    <p:sldId id="439" r:id="rId11"/>
    <p:sldId id="479" r:id="rId12"/>
    <p:sldId id="480" r:id="rId13"/>
    <p:sldId id="481" r:id="rId14"/>
    <p:sldId id="482" r:id="rId15"/>
    <p:sldId id="489" r:id="rId16"/>
    <p:sldId id="487" r:id="rId17"/>
    <p:sldId id="476" r:id="rId18"/>
    <p:sldId id="477" r:id="rId19"/>
    <p:sldId id="486" r:id="rId20"/>
    <p:sldId id="490" r:id="rId21"/>
    <p:sldId id="443" r:id="rId22"/>
    <p:sldId id="472" r:id="rId23"/>
    <p:sldId id="463" r:id="rId24"/>
    <p:sldId id="464" r:id="rId25"/>
    <p:sldId id="451" r:id="rId2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21"/>
    <a:srgbClr val="004C78"/>
    <a:srgbClr val="00314C"/>
    <a:srgbClr val="4AFCF8"/>
    <a:srgbClr val="008000"/>
    <a:srgbClr val="FF99CC"/>
    <a:srgbClr val="FF33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42" autoAdjust="0"/>
    <p:restoredTop sz="94977" autoAdjust="0"/>
  </p:normalViewPr>
  <p:slideViewPr>
    <p:cSldViewPr>
      <p:cViewPr varScale="1">
        <p:scale>
          <a:sx n="109" d="100"/>
          <a:sy n="109" d="100"/>
        </p:scale>
        <p:origin x="-7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40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40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38FC37D-8AAC-486D-A3D0-2F74E54190FA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9715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71D8727-8FE7-482F-95B9-4E02C180E5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6476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DB9361-F746-4DE0-BC20-059A0773355D}" type="slidenum">
              <a:rPr lang="fr-FR" smtClean="0">
                <a:latin typeface="Arial" pitchFamily="34" charset="0"/>
              </a:rPr>
              <a:pPr>
                <a:defRPr/>
              </a:pPr>
              <a:t>1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C925D4-B604-4470-87C9-A2CC510567D0}" type="slidenum">
              <a:rPr lang="fr-FR" smtClean="0">
                <a:latin typeface="Arial" pitchFamily="34" charset="0"/>
              </a:rPr>
              <a:pPr>
                <a:defRPr/>
              </a:pPr>
              <a:t>10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A5E927-AE80-45B8-A325-979311312B40}" type="slidenum">
              <a:rPr lang="fr-FR" smtClean="0">
                <a:latin typeface="Arial" pitchFamily="34" charset="0"/>
              </a:rPr>
              <a:pPr>
                <a:defRPr/>
              </a:pPr>
              <a:t>14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47738">
              <a:defRPr/>
            </a:pPr>
            <a:fld id="{6E80CE84-FB2A-4CF8-9CA1-FC0078861FA2}" type="slidenum">
              <a:rPr lang="fr-FR" smtClean="0">
                <a:latin typeface="Arial" pitchFamily="34" charset="0"/>
              </a:rPr>
              <a:pPr defTabSz="947738">
                <a:defRPr/>
              </a:pPr>
              <a:t>15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68825" cy="3427412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7BE134-8E57-4A0F-8743-990CFA0781A4}" type="slidenum">
              <a:rPr lang="fr-FR" smtClean="0">
                <a:latin typeface="Arial" pitchFamily="34" charset="0"/>
              </a:rPr>
              <a:pPr>
                <a:defRPr/>
              </a:pPr>
              <a:t>16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2EBDA1-9644-4898-8C59-D42CE2D19E9B}" type="slidenum">
              <a:rPr lang="fr-FR" smtClean="0">
                <a:latin typeface="Arial" pitchFamily="34" charset="0"/>
              </a:rPr>
              <a:pPr>
                <a:defRPr/>
              </a:pPr>
              <a:t>19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47738">
              <a:defRPr/>
            </a:pPr>
            <a:fld id="{DCBD68F6-74FA-4886-B6F3-825B146C32C3}" type="slidenum">
              <a:rPr lang="fr-FR" smtClean="0">
                <a:latin typeface="Arial" pitchFamily="34" charset="0"/>
              </a:rPr>
              <a:pPr defTabSz="947738">
                <a:defRPr/>
              </a:pPr>
              <a:t>20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A1A664-456A-49C1-B264-274A5FB20D0B}" type="slidenum">
              <a:rPr lang="fr-FR" smtClean="0">
                <a:latin typeface="Arial" pitchFamily="34" charset="0"/>
              </a:rPr>
              <a:pPr>
                <a:defRPr/>
              </a:pPr>
              <a:t>21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3FCB99-48B1-4861-B99A-52094E8B9B17}" type="slidenum">
              <a:rPr lang="fr-FR" smtClean="0">
                <a:latin typeface="Arial" pitchFamily="34" charset="0"/>
              </a:rPr>
              <a:pPr>
                <a:defRPr/>
              </a:pPr>
              <a:t>22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7043E4-2D90-46EA-B20E-334B81F1FDA9}" type="slidenum">
              <a:rPr lang="fr-FR" smtClean="0">
                <a:latin typeface="Arial" pitchFamily="34" charset="0"/>
              </a:rPr>
              <a:pPr>
                <a:defRPr/>
              </a:pPr>
              <a:t>23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DD33-2D62-415D-890F-74A9F6388408}" type="slidenum">
              <a:rPr lang="fr-FR" smtClean="0">
                <a:latin typeface="Arial" pitchFamily="34" charset="0"/>
              </a:rPr>
              <a:pPr>
                <a:defRPr/>
              </a:pPr>
              <a:t>24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C651D5-7141-4F64-8AA3-CDB3AB78279D}" type="slidenum">
              <a:rPr lang="fr-FR" smtClean="0">
                <a:latin typeface="Arial" pitchFamily="34" charset="0"/>
              </a:rPr>
              <a:pPr>
                <a:defRPr/>
              </a:pPr>
              <a:t>2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41EFD0-B5CF-4B30-A060-836F44D958DF}" type="slidenum">
              <a:rPr lang="fr-FR" smtClean="0">
                <a:latin typeface="Arial" pitchFamily="34" charset="0"/>
              </a:rPr>
              <a:pPr>
                <a:defRPr/>
              </a:pPr>
              <a:t>25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FFD587-4324-4B7D-8836-4FD9A038A4BB}" type="slidenum">
              <a:rPr lang="fr-FR" smtClean="0">
                <a:latin typeface="Arial" pitchFamily="34" charset="0"/>
              </a:rPr>
              <a:pPr>
                <a:defRPr/>
              </a:pPr>
              <a:t>3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E34507-E785-47DC-99A2-554845A6A0A1}" type="slidenum">
              <a:rPr lang="fr-FR" smtClean="0">
                <a:latin typeface="Arial" pitchFamily="34" charset="0"/>
              </a:rPr>
              <a:pPr>
                <a:defRPr/>
              </a:pPr>
              <a:t>4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C2D096-642A-4810-9D7B-1120F6150B07}" type="slidenum">
              <a:rPr lang="fr-FR" smtClean="0">
                <a:latin typeface="Arial" pitchFamily="34" charset="0"/>
              </a:rPr>
              <a:pPr>
                <a:defRPr/>
              </a:pPr>
              <a:t>5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296474-920E-4416-80D6-24CB7CFC60BC}" type="slidenum">
              <a:rPr lang="fr-FR" smtClean="0">
                <a:latin typeface="Arial" pitchFamily="34" charset="0"/>
              </a:rPr>
              <a:pPr>
                <a:defRPr/>
              </a:pPr>
              <a:t>6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9E4DC3-DA74-4DEA-BF34-32689B5F5D4B}" type="slidenum">
              <a:rPr lang="fr-FR" smtClean="0">
                <a:latin typeface="Arial" pitchFamily="34" charset="0"/>
              </a:rPr>
              <a:pPr>
                <a:defRPr/>
              </a:pPr>
              <a:t>7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C0CFB9-9D23-494A-8AAB-4DA2ABB12239}" type="slidenum">
              <a:rPr lang="fr-FR" smtClean="0">
                <a:latin typeface="Arial" pitchFamily="34" charset="0"/>
              </a:rPr>
              <a:pPr>
                <a:defRPr/>
              </a:pPr>
              <a:t>8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47738">
              <a:defRPr/>
            </a:pPr>
            <a:fld id="{ECFF7245-B198-4969-8C34-A34FFF1A416D}" type="slidenum">
              <a:rPr lang="fr-FR" smtClean="0">
                <a:latin typeface="Arial" pitchFamily="34" charset="0"/>
              </a:rPr>
              <a:pPr defTabSz="947738">
                <a:defRPr/>
              </a:pPr>
              <a:t>9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EEADB-7D27-4A0D-B085-AF6BD47FD47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527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5DD6C-4C56-418F-BCB7-9FDB8053DE2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7516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2DF93-76C9-466A-AC82-D6C08BFC0DA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5378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52353-856A-4A1E-8DA9-4E70C2C3100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9347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D92D8-58FF-4209-AE26-C8920C946B8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2104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ED83E-5A2E-4B17-8098-1FDC88D0AB3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674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05517-7323-48A8-ABD6-D24FE3710A0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453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92CE9-5A80-4158-8D70-4E9A99AF34E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2877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7489C-5B12-4244-915A-20D8ED5E16B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096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EB9FB-2724-48CC-AA97-954F58F87C0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211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3A335-B5B8-4301-A190-A7702187CA9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6516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1F09D-D2A5-4779-958F-2C4AB641451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5360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4EF0D-0D08-4DC1-919D-89861B01414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48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5891E4E-D760-46C1-A45F-BF7A2148C1E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oleObject" Target="../embeddings/oleObject4.bin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emf"/><Relationship Id="rId9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oleObject" Target="../embeddings/oleObject5.bin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jpeg"/><Relationship Id="rId11" Type="http://schemas.openxmlformats.org/officeDocument/2006/relationships/image" Target="../media/image38.jpeg"/><Relationship Id="rId5" Type="http://schemas.openxmlformats.org/officeDocument/2006/relationships/image" Target="../media/image27.jpeg"/><Relationship Id="rId10" Type="http://schemas.openxmlformats.org/officeDocument/2006/relationships/image" Target="../media/image37.jpeg"/><Relationship Id="rId4" Type="http://schemas.openxmlformats.org/officeDocument/2006/relationships/image" Target="../media/image26.emf"/><Relationship Id="rId9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2997200"/>
            <a:ext cx="8229600" cy="892175"/>
          </a:xfrm>
        </p:spPr>
        <p:txBody>
          <a:bodyPr/>
          <a:lstStyle/>
          <a:p>
            <a:pPr algn="ctr">
              <a:lnSpc>
                <a:spcPct val="120000"/>
              </a:lnSpc>
              <a:buFontTx/>
              <a:buNone/>
            </a:pPr>
            <a:r>
              <a:rPr lang="fr-FR" sz="3600" smtClean="0">
                <a:solidFill>
                  <a:srgbClr val="0070C0"/>
                </a:solidFill>
                <a:latin typeface="News Gothic"/>
              </a:rPr>
              <a:t> Systèmes de culture innovants</a:t>
            </a:r>
          </a:p>
        </p:txBody>
      </p:sp>
      <p:sp>
        <p:nvSpPr>
          <p:cNvPr id="4099" name="ZoneTexte 2"/>
          <p:cNvSpPr txBox="1">
            <a:spLocks noChangeArrowheads="1"/>
          </p:cNvSpPr>
          <p:nvPr/>
        </p:nvSpPr>
        <p:spPr bwMode="auto">
          <a:xfrm>
            <a:off x="1908175" y="981075"/>
            <a:ext cx="56483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FR" sz="3200">
                <a:solidFill>
                  <a:srgbClr val="0070C0"/>
                </a:solidFill>
              </a:rPr>
              <a:t>Innovations agro-écologiques </a:t>
            </a:r>
          </a:p>
          <a:p>
            <a:pPr algn="ctr" eaLnBrk="1" hangingPunct="1"/>
            <a:endParaRPr lang="fr-FR" sz="3200">
              <a:solidFill>
                <a:srgbClr val="0070C0"/>
              </a:solidFill>
            </a:endParaRPr>
          </a:p>
          <a:p>
            <a:pPr algn="ctr" eaLnBrk="1" hangingPunct="1"/>
            <a:r>
              <a:rPr lang="fr-FR" sz="3200">
                <a:solidFill>
                  <a:srgbClr val="0070C0"/>
                </a:solidFill>
              </a:rPr>
              <a:t>en production fruitière</a:t>
            </a:r>
          </a:p>
        </p:txBody>
      </p:sp>
      <p:pic>
        <p:nvPicPr>
          <p:cNvPr id="4100" name="Picture 13" descr="logo Eur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876925"/>
            <a:ext cx="12573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4" descr="nouveau logo cirad_moyen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788025"/>
            <a:ext cx="18002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ZoneTexte 5"/>
          <p:cNvSpPr txBox="1">
            <a:spLocks noChangeArrowheads="1"/>
          </p:cNvSpPr>
          <p:nvPr/>
        </p:nvSpPr>
        <p:spPr bwMode="auto">
          <a:xfrm>
            <a:off x="6227763" y="4437063"/>
            <a:ext cx="2259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FR" b="1">
                <a:solidFill>
                  <a:srgbClr val="FFFF21"/>
                </a:solidFill>
              </a:rPr>
              <a:t>Christian LAVIGNE</a:t>
            </a:r>
          </a:p>
        </p:txBody>
      </p:sp>
      <p:sp>
        <p:nvSpPr>
          <p:cNvPr id="4103" name="ZoneTexte 5"/>
          <p:cNvSpPr txBox="1">
            <a:spLocks noChangeArrowheads="1"/>
          </p:cNvSpPr>
          <p:nvPr/>
        </p:nvSpPr>
        <p:spPr bwMode="auto">
          <a:xfrm>
            <a:off x="6227763" y="4437063"/>
            <a:ext cx="2259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FR" b="1">
                <a:solidFill>
                  <a:srgbClr val="0070C0"/>
                </a:solidFill>
              </a:rPr>
              <a:t>Christian LAVIGNE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775" y="404813"/>
            <a:ext cx="5616575" cy="633412"/>
          </a:xfrm>
        </p:spPr>
        <p:txBody>
          <a:bodyPr lIns="0" tIns="0" rIns="0" bIns="0" anchor="t"/>
          <a:lstStyle/>
          <a:p>
            <a:pPr algn="l">
              <a:lnSpc>
                <a:spcPct val="120000"/>
              </a:lnSpc>
            </a:pPr>
            <a:r>
              <a:rPr lang="fr-FR" sz="3200" smtClean="0">
                <a:solidFill>
                  <a:srgbClr val="0070C0"/>
                </a:solidFill>
                <a:latin typeface="News Gothic"/>
              </a:rPr>
              <a:t>Utiliser des plantes de services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123950"/>
            <a:ext cx="8218488" cy="4897438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20000"/>
              </a:spcAft>
              <a:buClr>
                <a:srgbClr val="FF9933"/>
              </a:buClr>
              <a:buSzPct val="75000"/>
              <a:buFont typeface="Wingdings" pitchFamily="2" charset="2"/>
              <a:buChar char="§"/>
            </a:pPr>
            <a:r>
              <a:rPr lang="fr-FR" sz="2400" smtClean="0">
                <a:solidFill>
                  <a:srgbClr val="0070C0"/>
                </a:solidFill>
                <a:latin typeface="News Gothic"/>
                <a:sym typeface="Wingdings" pitchFamily="2" charset="2"/>
              </a:rPr>
              <a:t>Sélection d’espèces</a:t>
            </a:r>
          </a:p>
          <a:p>
            <a:pPr lvl="1">
              <a:spcBef>
                <a:spcPct val="0"/>
              </a:spcBef>
              <a:spcAft>
                <a:spcPct val="20000"/>
              </a:spcAft>
              <a:buClr>
                <a:srgbClr val="00B800"/>
              </a:buClr>
              <a:buSzPct val="50000"/>
              <a:buFont typeface="Wingdings" pitchFamily="2" charset="2"/>
              <a:buChar char="l"/>
            </a:pPr>
            <a:endParaRPr lang="fr-FR" sz="2000" smtClean="0">
              <a:solidFill>
                <a:srgbClr val="0070C0"/>
              </a:solidFill>
              <a:latin typeface="News Gothic"/>
            </a:endParaRPr>
          </a:p>
          <a:p>
            <a:pPr lvl="1">
              <a:spcBef>
                <a:spcPct val="0"/>
              </a:spcBef>
              <a:spcAft>
                <a:spcPct val="20000"/>
              </a:spcAft>
              <a:buClr>
                <a:srgbClr val="00B800"/>
              </a:buClr>
              <a:buSzPct val="50000"/>
              <a:buFont typeface="Wingdings" pitchFamily="2" charset="2"/>
              <a:buChar char="l"/>
            </a:pPr>
            <a:endParaRPr lang="fr-FR" sz="2000" smtClean="0">
              <a:solidFill>
                <a:srgbClr val="0070C0"/>
              </a:solidFill>
              <a:latin typeface="News Gothic"/>
            </a:endParaRPr>
          </a:p>
        </p:txBody>
      </p:sp>
      <p:pic>
        <p:nvPicPr>
          <p:cNvPr id="13316" name="Picture 5" descr="arachis et bagas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205038"/>
            <a:ext cx="2938463" cy="2205037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6" descr="DSCN42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2205038"/>
            <a:ext cx="3017838" cy="2262187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179388" y="4652963"/>
            <a:ext cx="77771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>
                <a:solidFill>
                  <a:schemeClr val="bg1"/>
                </a:solidFill>
              </a:rPr>
              <a:t>A partir de leurs caractéristiques</a:t>
            </a:r>
          </a:p>
          <a:p>
            <a:pPr eaLnBrk="1" hangingPunct="1"/>
            <a:endParaRPr lang="fr-FR">
              <a:solidFill>
                <a:schemeClr val="bg1"/>
              </a:solidFill>
            </a:endParaRPr>
          </a:p>
          <a:p>
            <a:pPr eaLnBrk="1" hangingPunct="1"/>
            <a:r>
              <a:rPr lang="fr-FR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fr-FR">
                <a:solidFill>
                  <a:schemeClr val="bg1"/>
                </a:solidFill>
              </a:rPr>
              <a:t>Pour répondre à un cahier des charges établi pour chaque culture</a:t>
            </a:r>
          </a:p>
          <a:p>
            <a:pPr eaLnBrk="1" hangingPunct="1"/>
            <a:r>
              <a:rPr lang="fr-FR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13319" name="Rectangle 8"/>
          <p:cNvSpPr>
            <a:spLocks noChangeArrowheads="1"/>
          </p:cNvSpPr>
          <p:nvPr/>
        </p:nvSpPr>
        <p:spPr bwMode="auto">
          <a:xfrm>
            <a:off x="4932363" y="4868863"/>
            <a:ext cx="3960812" cy="585787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>
                <a:solidFill>
                  <a:schemeClr val="bg1"/>
                </a:solidFill>
              </a:rPr>
              <a:t>Plantes de couverture contre les adventices (réduction des herbicides)</a:t>
            </a:r>
          </a:p>
        </p:txBody>
      </p:sp>
      <p:sp>
        <p:nvSpPr>
          <p:cNvPr id="13320" name="AutoShape 10"/>
          <p:cNvSpPr>
            <a:spLocks noChangeArrowheads="1"/>
          </p:cNvSpPr>
          <p:nvPr/>
        </p:nvSpPr>
        <p:spPr bwMode="auto">
          <a:xfrm>
            <a:off x="3779838" y="3213100"/>
            <a:ext cx="1727200" cy="504825"/>
          </a:xfrm>
          <a:prstGeom prst="rightArrow">
            <a:avLst>
              <a:gd name="adj1" fmla="val 50000"/>
              <a:gd name="adj2" fmla="val 85535"/>
            </a:avLst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1763713" y="260350"/>
            <a:ext cx="71485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029" sz="3200">
                <a:solidFill>
                  <a:srgbClr val="0070C0"/>
                </a:solidFill>
              </a:rPr>
              <a:t>Les plantes de couverture en verger</a:t>
            </a: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215900" y="1085850"/>
            <a:ext cx="8893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029" sz="2800">
                <a:solidFill>
                  <a:srgbClr val="0070C0"/>
                </a:solidFill>
              </a:rPr>
              <a:t>Evaluation</a:t>
            </a:r>
            <a:r>
              <a:rPr lang="en-029" sz="2400">
                <a:solidFill>
                  <a:srgbClr val="0070C0"/>
                </a:solidFill>
              </a:rPr>
              <a:t> de 24 espèces (graminées et légumineuses)</a:t>
            </a:r>
          </a:p>
          <a:p>
            <a:pPr algn="ctr" eaLnBrk="1" hangingPunct="1"/>
            <a:endParaRPr lang="en-029" sz="2000">
              <a:solidFill>
                <a:srgbClr val="0070C0"/>
              </a:solidFill>
            </a:endParaRPr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3203575" y="2182813"/>
            <a:ext cx="5940425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2400">
                <a:solidFill>
                  <a:srgbClr val="0070C0"/>
                </a:solidFill>
              </a:rPr>
              <a:t>Etude des caractéristiques intrinsèques de chaque espèce :</a:t>
            </a:r>
          </a:p>
          <a:p>
            <a:pPr algn="ctr" eaLnBrk="1" hangingPunct="1"/>
            <a:endParaRPr lang="fr-FR" sz="2000">
              <a:solidFill>
                <a:srgbClr val="0070C0"/>
              </a:solidFill>
            </a:endParaRPr>
          </a:p>
          <a:p>
            <a:pPr eaLnBrk="1" hangingPunct="1">
              <a:buFontTx/>
              <a:buChar char="•"/>
            </a:pPr>
            <a:r>
              <a:rPr lang="fr-FR" sz="2000">
                <a:solidFill>
                  <a:srgbClr val="0070C0"/>
                </a:solidFill>
              </a:rPr>
              <a:t> </a:t>
            </a:r>
            <a:r>
              <a:rPr lang="fr-FR" sz="2400">
                <a:solidFill>
                  <a:srgbClr val="0070C0"/>
                </a:solidFill>
              </a:rPr>
              <a:t>vitesse de recouvrement</a:t>
            </a:r>
          </a:p>
          <a:p>
            <a:pPr eaLnBrk="1" hangingPunct="1">
              <a:buFontTx/>
              <a:buChar char="•"/>
            </a:pPr>
            <a:r>
              <a:rPr lang="fr-FR" sz="2400">
                <a:solidFill>
                  <a:srgbClr val="0070C0"/>
                </a:solidFill>
              </a:rPr>
              <a:t> biomasse aérienne </a:t>
            </a:r>
          </a:p>
          <a:p>
            <a:pPr eaLnBrk="1" hangingPunct="1">
              <a:buFontTx/>
              <a:buChar char="•"/>
            </a:pPr>
            <a:r>
              <a:rPr lang="fr-FR" sz="2400">
                <a:solidFill>
                  <a:srgbClr val="0070C0"/>
                </a:solidFill>
              </a:rPr>
              <a:t> hauteur du couvert</a:t>
            </a:r>
          </a:p>
          <a:p>
            <a:pPr eaLnBrk="1" hangingPunct="1">
              <a:buFontTx/>
              <a:buChar char="•"/>
            </a:pPr>
            <a:r>
              <a:rPr lang="fr-FR" sz="2400">
                <a:solidFill>
                  <a:srgbClr val="0070C0"/>
                </a:solidFill>
              </a:rPr>
              <a:t> biomasse racinaire</a:t>
            </a:r>
          </a:p>
          <a:p>
            <a:pPr eaLnBrk="1" hangingPunct="1">
              <a:buFontTx/>
              <a:buChar char="•"/>
            </a:pPr>
            <a:r>
              <a:rPr lang="fr-FR" sz="2400">
                <a:solidFill>
                  <a:srgbClr val="0070C0"/>
                </a:solidFill>
              </a:rPr>
              <a:t> profondeur d’enracinement</a:t>
            </a:r>
          </a:p>
          <a:p>
            <a:pPr eaLnBrk="1" hangingPunct="1">
              <a:buFontTx/>
              <a:buChar char="•"/>
            </a:pPr>
            <a:r>
              <a:rPr lang="fr-FR" sz="2400">
                <a:solidFill>
                  <a:srgbClr val="0070C0"/>
                </a:solidFill>
              </a:rPr>
              <a:t> capacité de repousse après fauchage</a:t>
            </a:r>
          </a:p>
        </p:txBody>
      </p:sp>
      <p:pic>
        <p:nvPicPr>
          <p:cNvPr id="19461" name="Picture 7" descr="IMGP27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217738"/>
            <a:ext cx="2066925" cy="2754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2555875" y="476250"/>
            <a:ext cx="6192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029" sz="2800">
                <a:solidFill>
                  <a:srgbClr val="0070C0"/>
                </a:solidFill>
              </a:rPr>
              <a:t>Biomasse sèche aérienne produite</a:t>
            </a:r>
            <a:endParaRPr lang="en-029" sz="2400">
              <a:solidFill>
                <a:srgbClr val="0070C0"/>
              </a:solidFill>
            </a:endParaRPr>
          </a:p>
        </p:txBody>
      </p:sp>
      <p:sp>
        <p:nvSpPr>
          <p:cNvPr id="15363" name="Text Box 12"/>
          <p:cNvSpPr txBox="1">
            <a:spLocks noChangeArrowheads="1"/>
          </p:cNvSpPr>
          <p:nvPr/>
        </p:nvSpPr>
        <p:spPr bwMode="auto">
          <a:xfrm>
            <a:off x="1403350" y="2924175"/>
            <a:ext cx="2663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fr-FR"/>
          </a:p>
        </p:txBody>
      </p:sp>
      <p:sp>
        <p:nvSpPr>
          <p:cNvPr id="15364" name="Text Box 14"/>
          <p:cNvSpPr txBox="1">
            <a:spLocks noChangeArrowheads="1"/>
          </p:cNvSpPr>
          <p:nvPr/>
        </p:nvSpPr>
        <p:spPr bwMode="auto">
          <a:xfrm>
            <a:off x="1403350" y="2781300"/>
            <a:ext cx="3313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fr-FR"/>
          </a:p>
        </p:txBody>
      </p:sp>
      <p:sp>
        <p:nvSpPr>
          <p:cNvPr id="15365" name="Text Box 15"/>
          <p:cNvSpPr txBox="1">
            <a:spLocks noChangeArrowheads="1"/>
          </p:cNvSpPr>
          <p:nvPr/>
        </p:nvSpPr>
        <p:spPr bwMode="auto">
          <a:xfrm>
            <a:off x="1455738" y="25844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fr-FR"/>
          </a:p>
        </p:txBody>
      </p:sp>
      <p:graphicFrame>
        <p:nvGraphicFramePr>
          <p:cNvPr id="15366" name="Object 2"/>
          <p:cNvGraphicFramePr>
            <a:graphicFrameLocks noChangeAspect="1"/>
          </p:cNvGraphicFramePr>
          <p:nvPr/>
        </p:nvGraphicFramePr>
        <p:xfrm>
          <a:off x="769938" y="1412875"/>
          <a:ext cx="7473950" cy="424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Graphique" r:id="rId3" imgW="9201150" imgH="5076749" progId="Excel.Sheet.8">
                  <p:embed/>
                </p:oleObj>
              </mc:Choice>
              <mc:Fallback>
                <p:oleObj name="Graphique" r:id="rId3" imgW="9201150" imgH="5076749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38" y="1412875"/>
                        <a:ext cx="7473950" cy="424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3059113" y="476250"/>
            <a:ext cx="48244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029" sz="2800">
                <a:solidFill>
                  <a:srgbClr val="0070C0"/>
                </a:solidFill>
              </a:rPr>
              <a:t>Hauteur du couvert</a:t>
            </a:r>
            <a:endParaRPr lang="en-029" sz="2400">
              <a:solidFill>
                <a:srgbClr val="0070C0"/>
              </a:solidFill>
            </a:endParaRPr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1403350" y="2924175"/>
            <a:ext cx="2663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fr-FR"/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1403350" y="2781300"/>
            <a:ext cx="3313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fr-FR"/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1455738" y="25844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fr-FR"/>
          </a:p>
        </p:txBody>
      </p:sp>
      <p:graphicFrame>
        <p:nvGraphicFramePr>
          <p:cNvPr id="16390" name="Object 2"/>
          <p:cNvGraphicFramePr>
            <a:graphicFrameLocks noChangeAspect="1"/>
          </p:cNvGraphicFramePr>
          <p:nvPr/>
        </p:nvGraphicFramePr>
        <p:xfrm>
          <a:off x="611188" y="1268413"/>
          <a:ext cx="7812087" cy="423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Graphique" r:id="rId3" imgW="8524875" imgH="4619549" progId="Excel.Sheet.8">
                  <p:embed/>
                </p:oleObj>
              </mc:Choice>
              <mc:Fallback>
                <p:oleObj name="Graphique" r:id="rId3" imgW="8524875" imgH="4619549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268413"/>
                        <a:ext cx="7812087" cy="423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ZoneTexte 9"/>
          <p:cNvSpPr txBox="1">
            <a:spLocks noChangeArrowheads="1"/>
          </p:cNvSpPr>
          <p:nvPr/>
        </p:nvSpPr>
        <p:spPr bwMode="auto">
          <a:xfrm>
            <a:off x="1647825" y="2852738"/>
            <a:ext cx="321151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>
                <a:solidFill>
                  <a:srgbClr val="004C78"/>
                </a:solidFill>
              </a:rPr>
              <a:t>Hauteur maximale admissible</a:t>
            </a:r>
          </a:p>
        </p:txBody>
      </p:sp>
      <p:cxnSp>
        <p:nvCxnSpPr>
          <p:cNvPr id="16392" name="Connecteur droit 11"/>
          <p:cNvCxnSpPr>
            <a:cxnSpLocks noChangeShapeType="1"/>
          </p:cNvCxnSpPr>
          <p:nvPr/>
        </p:nvCxnSpPr>
        <p:spPr bwMode="auto">
          <a:xfrm>
            <a:off x="1620838" y="3357563"/>
            <a:ext cx="6696075" cy="0"/>
          </a:xfrm>
          <a:prstGeom prst="line">
            <a:avLst/>
          </a:prstGeom>
          <a:noFill/>
          <a:ln w="3175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2124075" y="476250"/>
            <a:ext cx="6769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029" sz="2800">
                <a:solidFill>
                  <a:srgbClr val="0070C0"/>
                </a:solidFill>
              </a:rPr>
              <a:t>Capacité de repousse après fauchage</a:t>
            </a:r>
            <a:endParaRPr lang="en-029" sz="2400">
              <a:solidFill>
                <a:srgbClr val="0070C0"/>
              </a:solidFill>
            </a:endParaRPr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1403350" y="2924175"/>
            <a:ext cx="2663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fr-FR"/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1403350" y="2781300"/>
            <a:ext cx="3313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fr-FR"/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1455738" y="25844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fr-FR"/>
          </a:p>
        </p:txBody>
      </p:sp>
      <p:graphicFrame>
        <p:nvGraphicFramePr>
          <p:cNvPr id="17414" name="Object 2"/>
          <p:cNvGraphicFramePr>
            <a:graphicFrameLocks noChangeAspect="1"/>
          </p:cNvGraphicFramePr>
          <p:nvPr/>
        </p:nvGraphicFramePr>
        <p:xfrm>
          <a:off x="1619250" y="1341438"/>
          <a:ext cx="6505575" cy="410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Graphique" r:id="rId4" imgW="6505575" imgH="4105453" progId="Excel.Sheet.8">
                  <p:embed/>
                </p:oleObj>
              </mc:Choice>
              <mc:Fallback>
                <p:oleObj name="Graphique" r:id="rId4" imgW="6505575" imgH="4105453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341438"/>
                        <a:ext cx="6505575" cy="410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15" name="Groupe 11"/>
          <p:cNvGrpSpPr>
            <a:grpSpLocks/>
          </p:cNvGrpSpPr>
          <p:nvPr/>
        </p:nvGrpSpPr>
        <p:grpSpPr bwMode="auto">
          <a:xfrm>
            <a:off x="2751138" y="2852738"/>
            <a:ext cx="2108200" cy="647700"/>
            <a:chOff x="2123728" y="3284984"/>
            <a:chExt cx="2108269" cy="648072"/>
          </a:xfrm>
        </p:grpSpPr>
        <p:sp>
          <p:nvSpPr>
            <p:cNvPr id="17416" name="ZoneTexte 9"/>
            <p:cNvSpPr txBox="1">
              <a:spLocks noChangeArrowheads="1"/>
            </p:cNvSpPr>
            <p:nvPr/>
          </p:nvSpPr>
          <p:spPr bwMode="auto">
            <a:xfrm>
              <a:off x="2123728" y="3284984"/>
              <a:ext cx="2108269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FR">
                  <a:solidFill>
                    <a:srgbClr val="0070C0"/>
                  </a:solidFill>
                </a:rPr>
                <a:t>espèces éliminées</a:t>
              </a:r>
            </a:p>
          </p:txBody>
        </p:sp>
        <p:sp>
          <p:nvSpPr>
            <p:cNvPr id="17417" name="Double flèche horizontale 10"/>
            <p:cNvSpPr>
              <a:spLocks noChangeArrowheads="1"/>
            </p:cNvSpPr>
            <p:nvPr/>
          </p:nvSpPr>
          <p:spPr bwMode="auto">
            <a:xfrm>
              <a:off x="2123728" y="3645024"/>
              <a:ext cx="1872208" cy="288032"/>
            </a:xfrm>
            <a:prstGeom prst="leftRightArrow">
              <a:avLst>
                <a:gd name="adj1" fmla="val 50000"/>
                <a:gd name="adj2" fmla="val 50014"/>
              </a:avLst>
            </a:prstGeom>
            <a:solidFill>
              <a:srgbClr val="FFFF99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 descr="EEACA lesueur fig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5888"/>
            <a:ext cx="7202487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12"/>
          <p:cNvSpPr txBox="1">
            <a:spLocks noChangeArrowheads="1"/>
          </p:cNvSpPr>
          <p:nvPr/>
        </p:nvSpPr>
        <p:spPr bwMode="auto">
          <a:xfrm>
            <a:off x="122238" y="5084763"/>
            <a:ext cx="2362200" cy="6413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>
                <a:solidFill>
                  <a:schemeClr val="bg1"/>
                </a:solidFill>
              </a:rPr>
              <a:t>7 espèces retenues pour le prototypage</a:t>
            </a:r>
          </a:p>
        </p:txBody>
      </p:sp>
      <p:sp>
        <p:nvSpPr>
          <p:cNvPr id="18436" name="Text Box 13"/>
          <p:cNvSpPr txBox="1">
            <a:spLocks noChangeArrowheads="1"/>
          </p:cNvSpPr>
          <p:nvPr/>
        </p:nvSpPr>
        <p:spPr bwMode="auto">
          <a:xfrm>
            <a:off x="2627313" y="5084763"/>
            <a:ext cx="6248400" cy="6715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/>
              <a:t>Mais aucune espèce ne répond parfaitement aux exigences  </a:t>
            </a:r>
            <a:r>
              <a:rPr lang="es-ES" sz="2000"/>
              <a:t>→ </a:t>
            </a:r>
            <a:r>
              <a:rPr lang="es-ES"/>
              <a:t>mélange d’espèces dans la strate herbacée</a:t>
            </a:r>
          </a:p>
        </p:txBody>
      </p:sp>
      <p:sp>
        <p:nvSpPr>
          <p:cNvPr id="18437" name="Text Box 14"/>
          <p:cNvSpPr txBox="1">
            <a:spLocks noChangeArrowheads="1"/>
          </p:cNvSpPr>
          <p:nvPr/>
        </p:nvSpPr>
        <p:spPr bwMode="auto">
          <a:xfrm>
            <a:off x="4716463" y="5732463"/>
            <a:ext cx="4267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s-ES" sz="1200">
                <a:solidFill>
                  <a:schemeClr val="bg1"/>
                </a:solidFill>
              </a:rPr>
              <a:t>Lesueur-Jannoyer et al., 2011</a:t>
            </a:r>
          </a:p>
        </p:txBody>
      </p:sp>
      <p:sp>
        <p:nvSpPr>
          <p:cNvPr id="18438" name="ZoneTexte 6"/>
          <p:cNvSpPr txBox="1">
            <a:spLocks noChangeArrowheads="1"/>
          </p:cNvSpPr>
          <p:nvPr/>
        </p:nvSpPr>
        <p:spPr bwMode="auto">
          <a:xfrm>
            <a:off x="2411413" y="188913"/>
            <a:ext cx="4754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2400">
                <a:solidFill>
                  <a:srgbClr val="0070C0"/>
                </a:solidFill>
              </a:rPr>
              <a:t>Biomasse et recouvrement du sol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333375"/>
            <a:ext cx="6048375" cy="706438"/>
          </a:xfrm>
        </p:spPr>
        <p:txBody>
          <a:bodyPr lIns="0" tIns="0" rIns="0" bIns="0" anchor="t"/>
          <a:lstStyle/>
          <a:p>
            <a:pPr algn="l">
              <a:lnSpc>
                <a:spcPct val="120000"/>
              </a:lnSpc>
            </a:pPr>
            <a:r>
              <a:rPr lang="fr-FR" sz="3200" smtClean="0">
                <a:solidFill>
                  <a:srgbClr val="0070C0"/>
                </a:solidFill>
                <a:latin typeface="News Gothic"/>
              </a:rPr>
              <a:t>Plantes de couverture en vergers</a:t>
            </a:r>
          </a:p>
        </p:txBody>
      </p:sp>
      <p:sp>
        <p:nvSpPr>
          <p:cNvPr id="19459" name="ZoneTexte 3"/>
          <p:cNvSpPr txBox="1">
            <a:spLocks noChangeArrowheads="1"/>
          </p:cNvSpPr>
          <p:nvPr/>
        </p:nvSpPr>
        <p:spPr bwMode="auto">
          <a:xfrm>
            <a:off x="323850" y="1484313"/>
            <a:ext cx="475297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2400">
                <a:solidFill>
                  <a:srgbClr val="0070C0"/>
                </a:solidFill>
              </a:rPr>
              <a:t>Les espèces fourragères disponibles dans le commerce ne sont pas adaptées à nos exigences  </a:t>
            </a:r>
          </a:p>
          <a:p>
            <a:pPr eaLnBrk="1" hangingPunct="1"/>
            <a:endParaRPr lang="fr-FR" sz="2400">
              <a:solidFill>
                <a:srgbClr val="0070C0"/>
              </a:solidFill>
            </a:endParaRPr>
          </a:p>
          <a:p>
            <a:pPr eaLnBrk="1" hangingPunct="1"/>
            <a:r>
              <a:rPr lang="fr-FR" sz="2400">
                <a:solidFill>
                  <a:srgbClr val="0070C0"/>
                </a:solidFill>
              </a:rPr>
              <a:t>L’utilisation d’espèces indigènes pose la question de la </a:t>
            </a:r>
          </a:p>
          <a:p>
            <a:pPr eaLnBrk="1" hangingPunct="1"/>
            <a:r>
              <a:rPr lang="fr-FR" sz="2400">
                <a:solidFill>
                  <a:srgbClr val="0070C0"/>
                </a:solidFill>
              </a:rPr>
              <a:t>disponibilité des semences ou de l’établissement de la strate herbacée par bouturage</a:t>
            </a:r>
          </a:p>
        </p:txBody>
      </p:sp>
      <p:pic>
        <p:nvPicPr>
          <p:cNvPr id="21508" name="Picture 8" descr="brachiari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700808"/>
            <a:ext cx="3025140" cy="2270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88913"/>
            <a:ext cx="7772400" cy="822325"/>
          </a:xfrm>
        </p:spPr>
        <p:txBody>
          <a:bodyPr/>
          <a:lstStyle/>
          <a:p>
            <a:r>
              <a:rPr lang="fr-FR" sz="3200" i="1" smtClean="0"/>
              <a:t>Desmodium barbatum </a:t>
            </a:r>
            <a:r>
              <a:rPr lang="fr-FR" sz="3200" smtClean="0"/>
              <a:t>(L.) Benth.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55875" y="908050"/>
            <a:ext cx="3960813" cy="7667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2400" smtClean="0"/>
              <a:t>Fabaceae (Légumineuses)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79388" y="4508500"/>
            <a:ext cx="3960812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fr-FR" sz="1200"/>
          </a:p>
          <a:p>
            <a:pPr algn="ctr" eaLnBrk="1" hangingPunct="1"/>
            <a:r>
              <a:rPr lang="fr-FR" sz="1400" b="1"/>
              <a:t>Plante vivace</a:t>
            </a:r>
          </a:p>
          <a:p>
            <a:pPr algn="ctr" eaLnBrk="1" hangingPunct="1"/>
            <a:r>
              <a:rPr lang="fr-FR" sz="1400" b="1"/>
              <a:t>Très bonne vitesse de recouvrement du sol</a:t>
            </a:r>
          </a:p>
          <a:p>
            <a:pPr algn="ctr" eaLnBrk="1" hangingPunct="1"/>
            <a:r>
              <a:rPr lang="fr-FR" sz="1400" b="1"/>
              <a:t>Pionnier sur sols pauvres</a:t>
            </a:r>
          </a:p>
          <a:p>
            <a:pPr algn="ctr" eaLnBrk="1" hangingPunct="1"/>
            <a:r>
              <a:rPr lang="fr-FR" sz="1400" b="1"/>
              <a:t>Nodules racinaires abondants et actifs</a:t>
            </a:r>
          </a:p>
          <a:p>
            <a:pPr algn="ctr" eaLnBrk="1" hangingPunct="1"/>
            <a:r>
              <a:rPr lang="fr-FR" sz="1400" b="1"/>
              <a:t>Faible production de semences</a:t>
            </a:r>
          </a:p>
          <a:p>
            <a:pPr algn="ctr" eaLnBrk="1" hangingPunct="1"/>
            <a:endParaRPr lang="fr-FR" sz="1200"/>
          </a:p>
        </p:txBody>
      </p:sp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250825" y="188913"/>
          <a:ext cx="10080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Acrobat Document" r:id="rId3" imgW="57402000" imgH="36593280" progId="AcroExch.Document.7">
                  <p:embed/>
                </p:oleObj>
              </mc:Choice>
              <mc:Fallback>
                <p:oleObj name="Acrobat Document" r:id="rId3" imgW="57402000" imgH="36593280" progId="AcroExch.Document.7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88913"/>
                        <a:ext cx="100806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6" name="Picture 6" descr="LogCirad_F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88913"/>
            <a:ext cx="1368425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P12101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16800" y="2420938"/>
            <a:ext cx="2519362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P12101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8400" y="-7543800"/>
            <a:ext cx="2519362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 descr="logo DEVA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908050"/>
            <a:ext cx="9366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5" descr="Paspalum barbatu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1958975"/>
            <a:ext cx="23622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6" descr="P122024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946275"/>
            <a:ext cx="2322513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Image 11" descr="DSCN6507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916113"/>
            <a:ext cx="1312863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Image 12" descr="DSCN6489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387850"/>
            <a:ext cx="2376488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371600" y="188913"/>
            <a:ext cx="7772400" cy="822325"/>
          </a:xfrm>
        </p:spPr>
        <p:txBody>
          <a:bodyPr/>
          <a:lstStyle/>
          <a:p>
            <a:r>
              <a:rPr lang="fr-FR" sz="3200" i="1" smtClean="0"/>
              <a:t>Paspalum conjugatum Berg.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43200" y="981075"/>
            <a:ext cx="6400800" cy="76676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fr-FR" sz="2000" smtClean="0"/>
              <a:t>Poaceae (graminées)</a:t>
            </a:r>
          </a:p>
          <a:p>
            <a:pPr marL="0" indent="0" algn="ctr">
              <a:buFontTx/>
              <a:buNone/>
            </a:pPr>
            <a:r>
              <a:rPr lang="fr-FR" sz="2000" smtClean="0"/>
              <a:t>Zèb gazon</a:t>
            </a:r>
          </a:p>
        </p:txBody>
      </p:sp>
      <p:graphicFrame>
        <p:nvGraphicFramePr>
          <p:cNvPr id="21508" name="Object 26"/>
          <p:cNvGraphicFramePr>
            <a:graphicFrameLocks noChangeAspect="1"/>
          </p:cNvGraphicFramePr>
          <p:nvPr/>
        </p:nvGraphicFramePr>
        <p:xfrm>
          <a:off x="252413" y="188913"/>
          <a:ext cx="10080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Acrobat Document" r:id="rId3" imgW="57402000" imgH="36593280" progId="AcroExch.Document.7">
                  <p:embed/>
                </p:oleObj>
              </mc:Choice>
              <mc:Fallback>
                <p:oleObj name="Acrobat Document" r:id="rId3" imgW="57402000" imgH="36593280" progId="AcroExch.Document.7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188913"/>
                        <a:ext cx="1008062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9" name="Picture 27" descr="LogCirad_F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88913"/>
            <a:ext cx="1368425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8" descr="logo DEVA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765175"/>
            <a:ext cx="9366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Image 14" descr="DSCN649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05038"/>
            <a:ext cx="194151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Image 15" descr="DSCN6495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3957638"/>
            <a:ext cx="1951038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Image 17" descr="DSCN6497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8" y="1773238"/>
            <a:ext cx="1801812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Image 18" descr="DSCN6498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276475"/>
            <a:ext cx="237648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Image 21" descr="DSCN650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357563"/>
            <a:ext cx="1776412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6" name="ZoneTexte 11"/>
          <p:cNvSpPr txBox="1">
            <a:spLocks noChangeArrowheads="1"/>
          </p:cNvSpPr>
          <p:nvPr/>
        </p:nvSpPr>
        <p:spPr bwMode="auto">
          <a:xfrm>
            <a:off x="6286500" y="5286375"/>
            <a:ext cx="2643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1400" b="1"/>
              <a:t>graminée traçante, hauteur faible, enracinement profond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oneTexte 3"/>
          <p:cNvSpPr txBox="1">
            <a:spLocks noChangeArrowheads="1"/>
          </p:cNvSpPr>
          <p:nvPr/>
        </p:nvSpPr>
        <p:spPr bwMode="auto">
          <a:xfrm>
            <a:off x="322263" y="1641475"/>
            <a:ext cx="8137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2000">
                <a:solidFill>
                  <a:srgbClr val="0070C0"/>
                </a:solidFill>
              </a:rPr>
              <a:t>La culture pérenne peut être associée à une culture à cycle court qui occupe l’espace disponible (culture maraîchère)</a:t>
            </a:r>
          </a:p>
        </p:txBody>
      </p:sp>
      <p:grpSp>
        <p:nvGrpSpPr>
          <p:cNvPr id="22531" name="Groupe 6"/>
          <p:cNvGrpSpPr>
            <a:grpSpLocks/>
          </p:cNvGrpSpPr>
          <p:nvPr/>
        </p:nvGrpSpPr>
        <p:grpSpPr bwMode="auto">
          <a:xfrm>
            <a:off x="2246313" y="5580063"/>
            <a:ext cx="5565775" cy="369887"/>
            <a:chOff x="2463204" y="5219353"/>
            <a:chExt cx="5565775" cy="369887"/>
          </a:xfrm>
        </p:grpSpPr>
        <p:sp>
          <p:nvSpPr>
            <p:cNvPr id="22536" name="ZoneTexte 4"/>
            <p:cNvSpPr txBox="1">
              <a:spLocks noChangeArrowheads="1"/>
            </p:cNvSpPr>
            <p:nvPr/>
          </p:nvSpPr>
          <p:spPr bwMode="auto">
            <a:xfrm>
              <a:off x="2463204" y="5219353"/>
              <a:ext cx="55657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fr-FR">
                  <a:solidFill>
                    <a:srgbClr val="0070C0"/>
                  </a:solidFill>
                </a:rPr>
                <a:t>Meilleure valorisation de l’espace (       productivité)</a:t>
              </a:r>
            </a:p>
          </p:txBody>
        </p:sp>
        <p:cxnSp>
          <p:nvCxnSpPr>
            <p:cNvPr id="22537" name="Connecteur droit avec flèche 6"/>
            <p:cNvCxnSpPr>
              <a:cxnSpLocks noChangeShapeType="1"/>
            </p:cNvCxnSpPr>
            <p:nvPr/>
          </p:nvCxnSpPr>
          <p:spPr bwMode="auto">
            <a:xfrm flipV="1">
              <a:off x="6228184" y="5229200"/>
              <a:ext cx="287337" cy="287337"/>
            </a:xfrm>
            <a:prstGeom prst="straightConnector1">
              <a:avLst/>
            </a:prstGeom>
            <a:noFill/>
            <a:ln w="9525" algn="ctr">
              <a:solidFill>
                <a:srgbClr val="004C7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2532" name="Groupe 9"/>
          <p:cNvGrpSpPr>
            <a:grpSpLocks/>
          </p:cNvGrpSpPr>
          <p:nvPr/>
        </p:nvGrpSpPr>
        <p:grpSpPr bwMode="auto">
          <a:xfrm>
            <a:off x="250825" y="2349500"/>
            <a:ext cx="8532813" cy="3743325"/>
            <a:chOff x="611560" y="2568160"/>
            <a:chExt cx="8161337" cy="3200943"/>
          </a:xfrm>
        </p:grpSpPr>
        <p:sp>
          <p:nvSpPr>
            <p:cNvPr id="22534" name="ZoneTexte 9"/>
            <p:cNvSpPr txBox="1">
              <a:spLocks noChangeArrowheads="1"/>
            </p:cNvSpPr>
            <p:nvPr/>
          </p:nvSpPr>
          <p:spPr bwMode="auto">
            <a:xfrm>
              <a:off x="611560" y="2568160"/>
              <a:ext cx="8161337" cy="3200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FR" sz="2000">
                  <a:solidFill>
                    <a:srgbClr val="0070C0"/>
                  </a:solidFill>
                </a:rPr>
                <a:t>Une association avec des animaux est également envisageable :</a:t>
              </a:r>
            </a:p>
            <a:p>
              <a:pPr eaLnBrk="1" hangingPunct="1"/>
              <a:endParaRPr lang="fr-FR" sz="2000">
                <a:solidFill>
                  <a:srgbClr val="0070C0"/>
                </a:solidFill>
              </a:endParaRPr>
            </a:p>
            <a:p>
              <a:pPr eaLnBrk="1" hangingPunct="1"/>
              <a:r>
                <a:rPr lang="fr-FR" sz="2000">
                  <a:solidFill>
                    <a:srgbClr val="0070C0"/>
                  </a:solidFill>
                </a:rPr>
                <a:t>Les animaux ne doivent pas gêner la culture principale </a:t>
              </a:r>
            </a:p>
            <a:p>
              <a:pPr eaLnBrk="1" hangingPunct="1"/>
              <a:endParaRPr lang="fr-FR" sz="2000">
                <a:solidFill>
                  <a:srgbClr val="0070C0"/>
                </a:solidFill>
              </a:endParaRPr>
            </a:p>
            <a:p>
              <a:pPr eaLnBrk="1" hangingPunct="1"/>
              <a:r>
                <a:rPr lang="fr-FR" sz="2000">
                  <a:solidFill>
                    <a:srgbClr val="0070C0"/>
                  </a:solidFill>
                </a:rPr>
                <a:t>			Notion  d’ «</a:t>
              </a:r>
              <a:r>
                <a:rPr lang="fr-FR" sz="2200">
                  <a:solidFill>
                    <a:srgbClr val="0070C0"/>
                  </a:solidFill>
                </a:rPr>
                <a:t>association judicieuse</a:t>
              </a:r>
              <a:r>
                <a:rPr lang="fr-FR" sz="2000">
                  <a:solidFill>
                    <a:srgbClr val="0070C0"/>
                  </a:solidFill>
                </a:rPr>
                <a:t> »</a:t>
              </a:r>
            </a:p>
            <a:p>
              <a:pPr eaLnBrk="1" hangingPunct="1"/>
              <a:endParaRPr lang="fr-FR" sz="2000">
                <a:solidFill>
                  <a:srgbClr val="0070C0"/>
                </a:solidFill>
              </a:endParaRPr>
            </a:p>
            <a:p>
              <a:pPr lvl="1" eaLnBrk="1" hangingPunct="1">
                <a:buFontTx/>
                <a:buChar char="-"/>
              </a:pPr>
              <a:r>
                <a:rPr lang="fr-FR" sz="2000">
                  <a:solidFill>
                    <a:srgbClr val="0070C0"/>
                  </a:solidFill>
                </a:rPr>
                <a:t> cocotiers adultes / bovins</a:t>
              </a:r>
            </a:p>
            <a:p>
              <a:pPr lvl="1" eaLnBrk="1" hangingPunct="1">
                <a:buFontTx/>
                <a:buChar char="-"/>
              </a:pPr>
              <a:r>
                <a:rPr lang="fr-FR" sz="2000">
                  <a:solidFill>
                    <a:srgbClr val="0070C0"/>
                  </a:solidFill>
                </a:rPr>
                <a:t> annones / moutons </a:t>
              </a:r>
            </a:p>
            <a:p>
              <a:pPr lvl="1" eaLnBrk="1" hangingPunct="1">
                <a:buFontTx/>
                <a:buChar char="-"/>
              </a:pPr>
              <a:r>
                <a:rPr lang="fr-FR" sz="2000">
                  <a:solidFill>
                    <a:srgbClr val="0070C0"/>
                  </a:solidFill>
                </a:rPr>
                <a:t> taros / moutons</a:t>
              </a:r>
            </a:p>
            <a:p>
              <a:pPr lvl="1" eaLnBrk="1" hangingPunct="1">
                <a:buFontTx/>
                <a:buChar char="-"/>
              </a:pPr>
              <a:r>
                <a:rPr lang="fr-FR" sz="2000">
                  <a:solidFill>
                    <a:srgbClr val="0070C0"/>
                  </a:solidFill>
                </a:rPr>
                <a:t> goyaviers / volailles</a:t>
              </a:r>
            </a:p>
          </p:txBody>
        </p:sp>
        <p:sp>
          <p:nvSpPr>
            <p:cNvPr id="22535" name="Flèche droite 8"/>
            <p:cNvSpPr>
              <a:spLocks noChangeArrowheads="1"/>
            </p:cNvSpPr>
            <p:nvPr/>
          </p:nvSpPr>
          <p:spPr bwMode="auto">
            <a:xfrm>
              <a:off x="2195736" y="3553066"/>
              <a:ext cx="978408" cy="484632"/>
            </a:xfrm>
            <a:prstGeom prst="rightArrow">
              <a:avLst>
                <a:gd name="adj1" fmla="val 50000"/>
                <a:gd name="adj2" fmla="val 50004"/>
              </a:avLst>
            </a:prstGeom>
            <a:solidFill>
              <a:srgbClr val="FFFF99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</p:grp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95288" y="908050"/>
            <a:ext cx="822960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2400" ker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Conception et évaluation de systèmes de culture innovants</a:t>
            </a:r>
            <a:endParaRPr lang="fr-FR" sz="2400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060575"/>
            <a:ext cx="2032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260350"/>
            <a:ext cx="7019925" cy="1585913"/>
          </a:xfrm>
        </p:spPr>
        <p:txBody>
          <a:bodyPr lIns="0" tIns="0" rIns="0" bIns="0" anchor="t"/>
          <a:lstStyle/>
          <a:p>
            <a:pPr>
              <a:lnSpc>
                <a:spcPct val="120000"/>
              </a:lnSpc>
            </a:pPr>
            <a:r>
              <a:rPr lang="fr-FR" sz="3200" smtClean="0">
                <a:solidFill>
                  <a:srgbClr val="0070C0"/>
                </a:solidFill>
                <a:latin typeface="News Gothic"/>
              </a:rPr>
              <a:t>Quelle est la situation des </a:t>
            </a:r>
            <a:br>
              <a:rPr lang="fr-FR" sz="3200" smtClean="0">
                <a:solidFill>
                  <a:srgbClr val="0070C0"/>
                </a:solidFill>
                <a:latin typeface="News Gothic"/>
              </a:rPr>
            </a:br>
            <a:r>
              <a:rPr lang="fr-FR" sz="3200" smtClean="0">
                <a:solidFill>
                  <a:srgbClr val="0070C0"/>
                </a:solidFill>
                <a:latin typeface="News Gothic"/>
              </a:rPr>
              <a:t>cultures fruitières aux Antilles ?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0" y="1916113"/>
            <a:ext cx="6084888" cy="4176712"/>
          </a:xfrm>
        </p:spPr>
        <p:txBody>
          <a:bodyPr rtlCol="0">
            <a:normAutofit lnSpcReduction="10000"/>
          </a:bodyPr>
          <a:lstStyle/>
          <a:p>
            <a:pPr fontAlgn="auto">
              <a:spcBef>
                <a:spcPct val="0"/>
              </a:spcBef>
              <a:spcAft>
                <a:spcPct val="20000"/>
              </a:spcAft>
              <a:buClr>
                <a:srgbClr val="FF9933"/>
              </a:buClr>
              <a:buSzPct val="75000"/>
              <a:buFont typeface="Wingdings" pitchFamily="2" charset="2"/>
              <a:buChar char="§"/>
              <a:defRPr/>
            </a:pPr>
            <a:r>
              <a:rPr lang="fr-FR" sz="2600" dirty="0" smtClean="0">
                <a:solidFill>
                  <a:srgbClr val="0070C0"/>
                </a:solidFill>
                <a:latin typeface="News Gothic"/>
              </a:rPr>
              <a:t>Une densité de population importante et une SAU qui diminue</a:t>
            </a:r>
          </a:p>
          <a:p>
            <a:pPr fontAlgn="auto">
              <a:spcBef>
                <a:spcPct val="0"/>
              </a:spcBef>
              <a:spcAft>
                <a:spcPct val="20000"/>
              </a:spcAft>
              <a:buClr>
                <a:srgbClr val="FF9933"/>
              </a:buClr>
              <a:buSzPct val="75000"/>
              <a:buFont typeface="Wingdings" pitchFamily="2" charset="2"/>
              <a:buChar char="§"/>
              <a:defRPr/>
            </a:pPr>
            <a:endParaRPr lang="fr-FR" sz="1600" dirty="0" smtClean="0">
              <a:solidFill>
                <a:srgbClr val="0070C0"/>
              </a:solidFill>
              <a:latin typeface="News Gothic"/>
            </a:endParaRPr>
          </a:p>
          <a:p>
            <a:pPr fontAlgn="auto">
              <a:spcBef>
                <a:spcPct val="0"/>
              </a:spcBef>
              <a:spcAft>
                <a:spcPct val="20000"/>
              </a:spcAft>
              <a:buClr>
                <a:srgbClr val="FF9933"/>
              </a:buClr>
              <a:buSzPct val="75000"/>
              <a:buFont typeface="Wingdings" pitchFamily="2" charset="2"/>
              <a:buChar char="§"/>
              <a:defRPr/>
            </a:pPr>
            <a:r>
              <a:rPr lang="fr-FR" sz="2600" dirty="0" smtClean="0">
                <a:solidFill>
                  <a:srgbClr val="0070C0"/>
                </a:solidFill>
                <a:latin typeface="News Gothic"/>
              </a:rPr>
              <a:t>Une agriculture productiviste (monocultures) qui a débouché sur une pollution chimique de certaines zones agricoles</a:t>
            </a:r>
          </a:p>
          <a:p>
            <a:pPr fontAlgn="auto">
              <a:spcBef>
                <a:spcPct val="0"/>
              </a:spcBef>
              <a:spcAft>
                <a:spcPct val="20000"/>
              </a:spcAft>
              <a:buClr>
                <a:srgbClr val="FF9933"/>
              </a:buClr>
              <a:buSzPct val="75000"/>
              <a:buFont typeface="Wingdings" pitchFamily="2" charset="2"/>
              <a:buChar char="§"/>
              <a:defRPr/>
            </a:pPr>
            <a:endParaRPr lang="fr-FR" sz="1800" dirty="0" smtClean="0">
              <a:solidFill>
                <a:srgbClr val="0070C0"/>
              </a:solidFill>
              <a:latin typeface="News Gothic"/>
            </a:endParaRPr>
          </a:p>
          <a:p>
            <a:pPr fontAlgn="auto">
              <a:spcBef>
                <a:spcPct val="0"/>
              </a:spcBef>
              <a:spcAft>
                <a:spcPct val="20000"/>
              </a:spcAft>
              <a:buClr>
                <a:srgbClr val="FF9933"/>
              </a:buClr>
              <a:buSzPct val="75000"/>
              <a:buFont typeface="Wingdings" pitchFamily="2" charset="2"/>
              <a:buChar char="§"/>
              <a:defRPr/>
            </a:pPr>
            <a:r>
              <a:rPr lang="fr-FR" sz="2600" dirty="0" smtClean="0">
                <a:solidFill>
                  <a:srgbClr val="0070C0"/>
                </a:solidFill>
                <a:latin typeface="News Gothic"/>
              </a:rPr>
              <a:t>Une production agricole diversifiée trop faible pour satisfaire le marché local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174625" y="2060575"/>
            <a:ext cx="7926388" cy="25209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fr-FR" sz="2200" smtClean="0">
                <a:solidFill>
                  <a:srgbClr val="0070C0"/>
                </a:solidFill>
              </a:rPr>
              <a:t>Systèmes intégrés </a:t>
            </a:r>
            <a:r>
              <a:rPr lang="fr-FR" sz="2000" smtClean="0">
                <a:solidFill>
                  <a:srgbClr val="0070C0"/>
                </a:solidFill>
              </a:rPr>
              <a:t>: </a:t>
            </a:r>
            <a:r>
              <a:rPr lang="fr-FR" sz="2200" smtClean="0">
                <a:solidFill>
                  <a:srgbClr val="0070C0"/>
                </a:solidFill>
              </a:rPr>
              <a:t>verger / plantes de couverture / animaux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sz="200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fr-FR" sz="2000" smtClean="0">
                <a:solidFill>
                  <a:srgbClr val="0070C0"/>
                </a:solidFill>
              </a:rPr>
              <a:t>Annonacées / Strate herbacée composite / moutons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2000" smtClean="0">
                <a:solidFill>
                  <a:srgbClr val="0070C0"/>
                </a:solidFill>
              </a:rPr>
              <a:t>	(collaboration  SECI et UNICA Cuba)</a:t>
            </a:r>
            <a:endParaRPr lang="es-ES" sz="200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fr-FR" sz="180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fr-FR" sz="2000" smtClean="0">
                <a:solidFill>
                  <a:srgbClr val="0070C0"/>
                </a:solidFill>
              </a:rPr>
              <a:t>Goyaviers / strate herbacée composite / volailles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2000" smtClean="0">
                <a:solidFill>
                  <a:srgbClr val="0070C0"/>
                </a:solidFill>
              </a:rPr>
              <a:t>	(collaboration FREDON)</a:t>
            </a: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971550" y="1196975"/>
            <a:ext cx="7396163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 sz="2400">
                <a:solidFill>
                  <a:srgbClr val="0070C0"/>
                </a:solidFill>
              </a:rPr>
              <a:t>Contrôle de l’enherbement par une pâture d’animaux</a:t>
            </a:r>
          </a:p>
        </p:txBody>
      </p:sp>
      <p:pic>
        <p:nvPicPr>
          <p:cNvPr id="23556" name="Picture 6" descr="C:\Users\LAVIGNE\Desktop\FREDON\visite poulain 07 10 10\DSCN59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221163"/>
            <a:ext cx="2400300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1" descr="DSCN57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221163"/>
            <a:ext cx="1158875" cy="868362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P7030386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8288" y="3195638"/>
            <a:ext cx="1876425" cy="1333500"/>
          </a:xfrm>
          <a:ln w="254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4580" name="Picture 4" descr="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00213"/>
            <a:ext cx="1112838" cy="838200"/>
          </a:xfrm>
          <a:prstGeom prst="rect">
            <a:avLst/>
          </a:prstGeom>
          <a:solidFill>
            <a:schemeClr val="bg1">
              <a:alpha val="43921"/>
            </a:schemeClr>
          </a:solidFill>
          <a:ln w="254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4140200" y="3933825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00" b="1">
                <a:solidFill>
                  <a:srgbClr val="FFFF21"/>
                </a:solidFill>
              </a:rPr>
              <a:t>Ombrage</a:t>
            </a: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3276600" y="5084763"/>
            <a:ext cx="2736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400" b="1">
                <a:solidFill>
                  <a:srgbClr val="0070C0"/>
                </a:solidFill>
              </a:rPr>
              <a:t>Tassement du sol</a:t>
            </a:r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6300788" y="2205038"/>
            <a:ext cx="28432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500" b="1">
                <a:solidFill>
                  <a:srgbClr val="0070C0"/>
                </a:solidFill>
              </a:rPr>
              <a:t>Pâturage</a:t>
            </a:r>
          </a:p>
          <a:p>
            <a:pPr eaLnBrk="1" hangingPunct="1">
              <a:spcBef>
                <a:spcPct val="50000"/>
              </a:spcBef>
            </a:pPr>
            <a:r>
              <a:rPr lang="fr-FR" sz="1500" b="1">
                <a:solidFill>
                  <a:srgbClr val="0070C0"/>
                </a:solidFill>
              </a:rPr>
              <a:t>Apport de matière organique</a:t>
            </a:r>
          </a:p>
          <a:p>
            <a:pPr eaLnBrk="1" hangingPunct="1">
              <a:spcBef>
                <a:spcPct val="50000"/>
              </a:spcBef>
            </a:pPr>
            <a:r>
              <a:rPr lang="fr-FR" sz="1500" b="1">
                <a:solidFill>
                  <a:srgbClr val="0070C0"/>
                </a:solidFill>
              </a:rPr>
              <a:t>Compaction du sol</a:t>
            </a:r>
          </a:p>
        </p:txBody>
      </p:sp>
      <p:sp>
        <p:nvSpPr>
          <p:cNvPr id="24584" name="Text Box 10"/>
          <p:cNvSpPr txBox="1">
            <a:spLocks noChangeArrowheads="1"/>
          </p:cNvSpPr>
          <p:nvPr/>
        </p:nvSpPr>
        <p:spPr bwMode="auto">
          <a:xfrm>
            <a:off x="-36513" y="1628775"/>
            <a:ext cx="3529013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500" b="1">
                <a:solidFill>
                  <a:srgbClr val="0070C0"/>
                </a:solidFill>
              </a:rPr>
              <a:t>Contrôle des adventices</a:t>
            </a:r>
          </a:p>
          <a:p>
            <a:pPr eaLnBrk="1" hangingPunct="1">
              <a:spcBef>
                <a:spcPct val="50000"/>
              </a:spcBef>
            </a:pPr>
            <a:r>
              <a:rPr lang="fr-FR" sz="1500" b="1">
                <a:solidFill>
                  <a:srgbClr val="0070C0"/>
                </a:solidFill>
              </a:rPr>
              <a:t>Réduction de l’érosion</a:t>
            </a:r>
          </a:p>
          <a:p>
            <a:pPr eaLnBrk="1" hangingPunct="1">
              <a:spcBef>
                <a:spcPct val="50000"/>
              </a:spcBef>
            </a:pPr>
            <a:r>
              <a:rPr lang="fr-FR" sz="1500" b="1">
                <a:solidFill>
                  <a:srgbClr val="0070C0"/>
                </a:solidFill>
              </a:rPr>
              <a:t>Apport de matière organique</a:t>
            </a:r>
          </a:p>
          <a:p>
            <a:pPr eaLnBrk="1" hangingPunct="1">
              <a:spcBef>
                <a:spcPct val="50000"/>
              </a:spcBef>
            </a:pPr>
            <a:r>
              <a:rPr lang="fr-FR" sz="1500" b="1">
                <a:solidFill>
                  <a:srgbClr val="0070C0"/>
                </a:solidFill>
              </a:rPr>
              <a:t>Compétition hydrique et minérale</a:t>
            </a:r>
          </a:p>
        </p:txBody>
      </p:sp>
      <p:sp>
        <p:nvSpPr>
          <p:cNvPr id="24585" name="Text Box 11"/>
          <p:cNvSpPr txBox="1">
            <a:spLocks noChangeArrowheads="1"/>
          </p:cNvSpPr>
          <p:nvPr/>
        </p:nvSpPr>
        <p:spPr bwMode="auto">
          <a:xfrm>
            <a:off x="755650" y="5373688"/>
            <a:ext cx="2339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400" b="1">
                <a:solidFill>
                  <a:srgbClr val="0070C0"/>
                </a:solidFill>
              </a:rPr>
              <a:t>VERGER (ANNONACEES)</a:t>
            </a:r>
          </a:p>
        </p:txBody>
      </p:sp>
      <p:sp>
        <p:nvSpPr>
          <p:cNvPr id="24586" name="Text Box 13"/>
          <p:cNvSpPr txBox="1">
            <a:spLocks noChangeArrowheads="1"/>
          </p:cNvSpPr>
          <p:nvPr/>
        </p:nvSpPr>
        <p:spPr bwMode="auto">
          <a:xfrm>
            <a:off x="6011863" y="5300663"/>
            <a:ext cx="23050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400" b="1">
                <a:solidFill>
                  <a:srgbClr val="0070C0"/>
                </a:solidFill>
              </a:rPr>
              <a:t>MOUTON 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sz="1400" b="1">
                <a:solidFill>
                  <a:srgbClr val="0070C0"/>
                </a:solidFill>
              </a:rPr>
              <a:t>(race OVIN MARTINIK)</a:t>
            </a:r>
          </a:p>
        </p:txBody>
      </p:sp>
      <p:sp>
        <p:nvSpPr>
          <p:cNvPr id="24587" name="Text Box 14"/>
          <p:cNvSpPr txBox="1">
            <a:spLocks noChangeArrowheads="1"/>
          </p:cNvSpPr>
          <p:nvPr/>
        </p:nvSpPr>
        <p:spPr bwMode="auto">
          <a:xfrm>
            <a:off x="3059113" y="1341438"/>
            <a:ext cx="26844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029" sz="1400" b="1">
                <a:solidFill>
                  <a:srgbClr val="0070C0"/>
                </a:solidFill>
              </a:rPr>
              <a:t>PLANTE DE COUVERTURE</a:t>
            </a:r>
            <a:endParaRPr lang="en-029" sz="1400" b="1" i="1">
              <a:solidFill>
                <a:schemeClr val="bg1"/>
              </a:solidFill>
            </a:endParaRP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1941513" y="260350"/>
            <a:ext cx="72024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2400" dirty="0">
                <a:solidFill>
                  <a:srgbClr val="0070C0"/>
                </a:solidFill>
                <a:latin typeface="+mn-lt"/>
              </a:rPr>
              <a:t>Evaluation d’un système de culture associant arboriculture et élevage</a:t>
            </a:r>
            <a:endParaRPr lang="fr-FR" sz="16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4589" name="AutoShape 16"/>
          <p:cNvSpPr>
            <a:spLocks noChangeArrowheads="1"/>
          </p:cNvSpPr>
          <p:nvPr/>
        </p:nvSpPr>
        <p:spPr bwMode="auto">
          <a:xfrm rot="2113913">
            <a:off x="4725988" y="2990850"/>
            <a:ext cx="2590800" cy="360363"/>
          </a:xfrm>
          <a:prstGeom prst="leftRightArrow">
            <a:avLst>
              <a:gd name="adj1" fmla="val 50000"/>
              <a:gd name="adj2" fmla="val 143788"/>
            </a:avLst>
          </a:prstGeom>
          <a:solidFill>
            <a:srgbClr val="FFFF99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24590" name="AutoShape 17"/>
          <p:cNvSpPr>
            <a:spLocks noChangeArrowheads="1"/>
          </p:cNvSpPr>
          <p:nvPr/>
        </p:nvSpPr>
        <p:spPr bwMode="auto">
          <a:xfrm rot="-2320715">
            <a:off x="1592263" y="2974975"/>
            <a:ext cx="2590800" cy="360363"/>
          </a:xfrm>
          <a:prstGeom prst="leftRightArrow">
            <a:avLst>
              <a:gd name="adj1" fmla="val 50000"/>
              <a:gd name="adj2" fmla="val 143788"/>
            </a:avLst>
          </a:prstGeom>
          <a:solidFill>
            <a:srgbClr val="FFFF99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24591" name="AutoShape 18"/>
          <p:cNvSpPr>
            <a:spLocks noChangeArrowheads="1"/>
          </p:cNvSpPr>
          <p:nvPr/>
        </p:nvSpPr>
        <p:spPr bwMode="auto">
          <a:xfrm>
            <a:off x="3276600" y="5084763"/>
            <a:ext cx="2590800" cy="360362"/>
          </a:xfrm>
          <a:prstGeom prst="leftRightArrow">
            <a:avLst>
              <a:gd name="adj1" fmla="val 50000"/>
              <a:gd name="adj2" fmla="val 143789"/>
            </a:avLst>
          </a:prstGeom>
          <a:solidFill>
            <a:srgbClr val="FFFF99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24592" name="Text Box 19"/>
          <p:cNvSpPr txBox="1">
            <a:spLocks noChangeArrowheads="1"/>
          </p:cNvSpPr>
          <p:nvPr/>
        </p:nvSpPr>
        <p:spPr bwMode="auto">
          <a:xfrm>
            <a:off x="3779838" y="4221163"/>
            <a:ext cx="172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00" b="1">
                <a:solidFill>
                  <a:srgbClr val="FFFF21"/>
                </a:solidFill>
              </a:rPr>
              <a:t>Matière organique</a:t>
            </a:r>
          </a:p>
        </p:txBody>
      </p:sp>
      <p:pic>
        <p:nvPicPr>
          <p:cNvPr id="24593" name="Picture 20" descr="DSCN589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924175"/>
            <a:ext cx="2247900" cy="168433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94" name="Text Box 8"/>
          <p:cNvSpPr txBox="1">
            <a:spLocks noChangeArrowheads="1"/>
          </p:cNvSpPr>
          <p:nvPr/>
        </p:nvSpPr>
        <p:spPr bwMode="auto">
          <a:xfrm>
            <a:off x="3563938" y="5516563"/>
            <a:ext cx="2232025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500" b="1">
                <a:solidFill>
                  <a:srgbClr val="0070C0"/>
                </a:solidFill>
              </a:rPr>
              <a:t>Apport d’ombrage</a:t>
            </a:r>
          </a:p>
          <a:p>
            <a:pPr eaLnBrk="1" hangingPunct="1">
              <a:spcBef>
                <a:spcPct val="50000"/>
              </a:spcBef>
            </a:pPr>
            <a:r>
              <a:rPr lang="fr-FR" sz="1500" b="1">
                <a:solidFill>
                  <a:srgbClr val="0070C0"/>
                </a:solidFill>
              </a:rPr>
              <a:t>Apport de matière organique</a:t>
            </a:r>
          </a:p>
          <a:p>
            <a:pPr eaLnBrk="1" hangingPunct="1">
              <a:spcBef>
                <a:spcPct val="50000"/>
              </a:spcBef>
            </a:pPr>
            <a:r>
              <a:rPr lang="fr-FR" sz="1500" b="1">
                <a:solidFill>
                  <a:srgbClr val="0070C0"/>
                </a:solidFill>
              </a:rPr>
              <a:t>Compaction du sol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5"/>
          <p:cNvSpPr>
            <a:spLocks noChangeArrowheads="1"/>
          </p:cNvSpPr>
          <p:nvPr/>
        </p:nvSpPr>
        <p:spPr bwMode="auto">
          <a:xfrm>
            <a:off x="1042988" y="1052513"/>
            <a:ext cx="67341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fr-FR" sz="2400">
                <a:solidFill>
                  <a:srgbClr val="0070C0"/>
                </a:solidFill>
                <a:latin typeface="News Gothic"/>
              </a:rPr>
              <a:t>Association goyaviers / volailles</a:t>
            </a:r>
          </a:p>
        </p:txBody>
      </p:sp>
      <p:pic>
        <p:nvPicPr>
          <p:cNvPr id="25603" name="Picture 3" descr="C:\Users\LAVIGNE\Desktop\dernieres photos\DSCN68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184650"/>
            <a:ext cx="2232025" cy="16748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ZoneTexte 24"/>
          <p:cNvSpPr txBox="1">
            <a:spLocks noChangeArrowheads="1"/>
          </p:cNvSpPr>
          <p:nvPr/>
        </p:nvSpPr>
        <p:spPr bwMode="auto">
          <a:xfrm>
            <a:off x="395288" y="1844675"/>
            <a:ext cx="446405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b="1">
                <a:solidFill>
                  <a:srgbClr val="0070C0"/>
                </a:solidFill>
              </a:rPr>
              <a:t>Services attendus </a:t>
            </a:r>
          </a:p>
          <a:p>
            <a:pPr eaLnBrk="1" hangingPunct="1"/>
            <a:endParaRPr lang="fr-FR">
              <a:solidFill>
                <a:srgbClr val="0070C0"/>
              </a:solidFill>
            </a:endParaRPr>
          </a:p>
          <a:p>
            <a:pPr eaLnBrk="1" hangingPunct="1">
              <a:buFontTx/>
              <a:buChar char="-"/>
            </a:pPr>
            <a:r>
              <a:rPr lang="fr-FR">
                <a:solidFill>
                  <a:srgbClr val="0070C0"/>
                </a:solidFill>
              </a:rPr>
              <a:t> contrôle des adventices et réduction des coûts de désherbage</a:t>
            </a:r>
          </a:p>
          <a:p>
            <a:pPr eaLnBrk="1" hangingPunct="1">
              <a:buFontTx/>
              <a:buChar char="-"/>
            </a:pPr>
            <a:r>
              <a:rPr lang="fr-FR">
                <a:solidFill>
                  <a:srgbClr val="0070C0"/>
                </a:solidFill>
              </a:rPr>
              <a:t> amélioration de l’état sanitaire du verger</a:t>
            </a:r>
          </a:p>
          <a:p>
            <a:pPr eaLnBrk="1" hangingPunct="1">
              <a:buFontTx/>
              <a:buChar char="-"/>
            </a:pPr>
            <a:r>
              <a:rPr lang="fr-FR">
                <a:solidFill>
                  <a:srgbClr val="0070C0"/>
                </a:solidFill>
              </a:rPr>
              <a:t> apport de matière organique</a:t>
            </a:r>
          </a:p>
          <a:p>
            <a:pPr eaLnBrk="1" hangingPunct="1">
              <a:buFontTx/>
              <a:buChar char="-"/>
            </a:pPr>
            <a:r>
              <a:rPr lang="fr-FR">
                <a:solidFill>
                  <a:srgbClr val="0070C0"/>
                </a:solidFill>
              </a:rPr>
              <a:t> augmentation du revenu par unité de surface (viande, œufs)</a:t>
            </a:r>
          </a:p>
          <a:p>
            <a:pPr eaLnBrk="1" hangingPunct="1">
              <a:buFontTx/>
              <a:buChar char="-"/>
            </a:pPr>
            <a:endParaRPr lang="fr-FR">
              <a:solidFill>
                <a:srgbClr val="0070C0"/>
              </a:solidFill>
            </a:endParaRPr>
          </a:p>
        </p:txBody>
      </p:sp>
      <p:pic>
        <p:nvPicPr>
          <p:cNvPr id="25605" name="Picture 2" descr="C:\Users\LAVIGNE\Desktop\FREDON\10-07-20 Visite Essai Poules et oies\P12200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186238"/>
            <a:ext cx="2252663" cy="16906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941513" y="188913"/>
            <a:ext cx="720248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2400" dirty="0">
                <a:solidFill>
                  <a:srgbClr val="0070C0"/>
                </a:solidFill>
                <a:latin typeface="+mn-lt"/>
              </a:rPr>
              <a:t>Evaluation d’un système de culture associant arboriculture et élevage</a:t>
            </a:r>
            <a:endParaRPr lang="fr-FR" sz="16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5607" name="ZoneTexte 24"/>
          <p:cNvSpPr txBox="1">
            <a:spLocks noChangeArrowheads="1"/>
          </p:cNvSpPr>
          <p:nvPr/>
        </p:nvSpPr>
        <p:spPr bwMode="auto">
          <a:xfrm>
            <a:off x="5364163" y="1844675"/>
            <a:ext cx="352901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b="1">
                <a:solidFill>
                  <a:srgbClr val="0070C0"/>
                </a:solidFill>
              </a:rPr>
              <a:t>Contraintes </a:t>
            </a:r>
          </a:p>
          <a:p>
            <a:pPr eaLnBrk="1" hangingPunct="1"/>
            <a:endParaRPr lang="fr-FR">
              <a:solidFill>
                <a:srgbClr val="0070C0"/>
              </a:solidFill>
            </a:endParaRPr>
          </a:p>
          <a:p>
            <a:pPr eaLnBrk="1" hangingPunct="1">
              <a:buFontTx/>
              <a:buChar char="-"/>
            </a:pPr>
            <a:r>
              <a:rPr lang="fr-FR">
                <a:solidFill>
                  <a:srgbClr val="0070C0"/>
                </a:solidFill>
              </a:rPr>
              <a:t> sélection des espèces adventices par les animaux</a:t>
            </a:r>
          </a:p>
          <a:p>
            <a:pPr eaLnBrk="1" hangingPunct="1">
              <a:buFontTx/>
              <a:buChar char="-"/>
            </a:pPr>
            <a:r>
              <a:rPr lang="fr-FR">
                <a:solidFill>
                  <a:srgbClr val="0070C0"/>
                </a:solidFill>
              </a:rPr>
              <a:t> protection des animaux contre les prédateurs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2276475"/>
            <a:ext cx="8748712" cy="2474913"/>
          </a:xfrm>
        </p:spPr>
        <p:txBody>
          <a:bodyPr rtlCol="0">
            <a:normAutofit fontScale="92500" lnSpcReduction="20000"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400" smtClean="0">
              <a:solidFill>
                <a:srgbClr val="0070C0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r>
              <a:rPr lang="fr-FR" sz="2400" smtClean="0">
                <a:solidFill>
                  <a:srgbClr val="0070C0"/>
                </a:solidFill>
              </a:rPr>
              <a:t>adaptés aux  différentes conditions pédoclimatiques, techniques et économiques des Antilles (diagnostics, enquêtes, typologies des exploitations)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r-FR" sz="2400" smtClean="0">
              <a:solidFill>
                <a:srgbClr val="0070C0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400" smtClean="0">
                <a:solidFill>
                  <a:srgbClr val="0070C0"/>
                </a:solidFill>
              </a:rPr>
              <a:t>en partenariat avec les professionnels (visites des expérimentations)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r-FR" sz="2400" smtClean="0">
              <a:solidFill>
                <a:srgbClr val="0070C0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r>
              <a:rPr lang="fr-FR" sz="2400" smtClean="0">
                <a:solidFill>
                  <a:srgbClr val="0070C0"/>
                </a:solidFill>
              </a:rPr>
              <a:t>optimisant les fonctions agro-écologiques pour limiter ou supprimer les intrants chimiques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r-FR" sz="1800" smtClean="0">
              <a:solidFill>
                <a:srgbClr val="0070C0"/>
              </a:solidFill>
            </a:endParaRP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250825" y="2997200"/>
            <a:ext cx="86868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endParaRPr lang="es-ES" sz="2800">
              <a:solidFill>
                <a:schemeClr val="bg1"/>
              </a:solidFill>
            </a:endParaRPr>
          </a:p>
        </p:txBody>
      </p:sp>
      <p:sp>
        <p:nvSpPr>
          <p:cNvPr id="26628" name="ZoneTexte 3"/>
          <p:cNvSpPr txBox="1">
            <a:spLocks noChangeArrowheads="1"/>
          </p:cNvSpPr>
          <p:nvPr/>
        </p:nvSpPr>
        <p:spPr bwMode="auto">
          <a:xfrm>
            <a:off x="755650" y="1196975"/>
            <a:ext cx="80645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>
                <a:solidFill>
                  <a:srgbClr val="0070C0"/>
                </a:solidFill>
              </a:rPr>
              <a:t>Conception et évaluation de prototypes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>
                <a:solidFill>
                  <a:srgbClr val="0070C0"/>
                </a:solidFill>
              </a:rPr>
              <a:t>de systèmes de culture durables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1557338"/>
            <a:ext cx="8893175" cy="504825"/>
          </a:xfrm>
        </p:spPr>
        <p:txBody>
          <a:bodyPr/>
          <a:lstStyle/>
          <a:p>
            <a:pPr>
              <a:buFontTx/>
              <a:buNone/>
            </a:pPr>
            <a:r>
              <a:rPr lang="fr-FR" sz="2400" smtClean="0">
                <a:solidFill>
                  <a:srgbClr val="0070C0"/>
                </a:solidFill>
              </a:rPr>
              <a:t>Fonctions agro-écologiques recherchées pour les prototypes </a:t>
            </a:r>
            <a:endParaRPr lang="en-US" sz="2400" smtClean="0">
              <a:solidFill>
                <a:srgbClr val="0070C0"/>
              </a:solidFill>
            </a:endParaRP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250825" y="2420938"/>
            <a:ext cx="846613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FontTx/>
              <a:buChar char="-"/>
              <a:tabLst>
                <a:tab pos="677863" algn="l"/>
              </a:tabLst>
            </a:pPr>
            <a:r>
              <a:rPr lang="fr-FR" sz="2400">
                <a:solidFill>
                  <a:srgbClr val="0070C0"/>
                </a:solidFill>
              </a:rPr>
              <a:t> régulation des adventices et des autres bio-agresseurs 	</a:t>
            </a:r>
            <a:endParaRPr lang="fr-FR" sz="2400" i="1">
              <a:solidFill>
                <a:srgbClr val="0070C0"/>
              </a:solidFill>
            </a:endParaRPr>
          </a:p>
          <a:p>
            <a:pPr>
              <a:buFontTx/>
              <a:buChar char="-"/>
              <a:tabLst>
                <a:tab pos="677863" algn="l"/>
              </a:tabLst>
            </a:pPr>
            <a:endParaRPr lang="fr-FR" sz="2400">
              <a:solidFill>
                <a:srgbClr val="0070C0"/>
              </a:solidFill>
            </a:endParaRPr>
          </a:p>
          <a:p>
            <a:pPr>
              <a:buFontTx/>
              <a:buChar char="-"/>
              <a:tabLst>
                <a:tab pos="677863" algn="l"/>
              </a:tabLst>
            </a:pPr>
            <a:r>
              <a:rPr lang="fr-FR" sz="2400">
                <a:solidFill>
                  <a:srgbClr val="0070C0"/>
                </a:solidFill>
              </a:rPr>
              <a:t>  amélioration de la biodisponibilité des éléments nutritifs (remontés des couches inférieures du sol) et fixation symbiotique de l'azote atmosphérique		</a:t>
            </a:r>
            <a:endParaRPr lang="fr-FR" sz="2400" i="1">
              <a:solidFill>
                <a:srgbClr val="0070C0"/>
              </a:solidFill>
            </a:endParaRPr>
          </a:p>
          <a:p>
            <a:pPr>
              <a:tabLst>
                <a:tab pos="677863" algn="l"/>
              </a:tabLst>
            </a:pPr>
            <a:endParaRPr lang="fr-FR" sz="2400">
              <a:solidFill>
                <a:srgbClr val="0070C0"/>
              </a:solidFill>
            </a:endParaRPr>
          </a:p>
          <a:p>
            <a:pPr>
              <a:buFontTx/>
              <a:buChar char="-"/>
              <a:tabLst>
                <a:tab pos="677863" algn="l"/>
              </a:tabLst>
            </a:pPr>
            <a:r>
              <a:rPr lang="fr-FR" sz="2400">
                <a:solidFill>
                  <a:srgbClr val="0070C0"/>
                </a:solidFill>
              </a:rPr>
              <a:t>  restauration de l'état biophysique du sol permettant le fonctionnement optimal de la plante (installation du système racinaire)</a:t>
            </a:r>
            <a:endParaRPr lang="fr-FR" sz="2400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341438"/>
            <a:ext cx="7993063" cy="1143000"/>
          </a:xfrm>
        </p:spPr>
        <p:txBody>
          <a:bodyPr lIns="0" tIns="0" rIns="0" bIns="0" anchor="t"/>
          <a:lstStyle/>
          <a:p>
            <a:pPr algn="l">
              <a:lnSpc>
                <a:spcPct val="120000"/>
              </a:lnSpc>
            </a:pPr>
            <a:r>
              <a:rPr lang="fr-FR" sz="2800" smtClean="0">
                <a:solidFill>
                  <a:srgbClr val="0070C0"/>
                </a:solidFill>
                <a:latin typeface="News Gothic"/>
              </a:rPr>
              <a:t>L’introduction de pratiques écologiques dans les systèmes de culture a pour objectif 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2852738"/>
            <a:ext cx="8820150" cy="201771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20000"/>
              </a:spcAft>
              <a:buClr>
                <a:srgbClr val="FF9933"/>
              </a:buClr>
              <a:buSzPct val="75000"/>
              <a:buFontTx/>
              <a:buChar char="-"/>
            </a:pPr>
            <a:r>
              <a:rPr lang="fr-FR" sz="2400" smtClean="0">
                <a:solidFill>
                  <a:srgbClr val="0070C0"/>
                </a:solidFill>
                <a:latin typeface="News Gothic"/>
              </a:rPr>
              <a:t>de réduire l’impact de l’agriculture sur l’environnement</a:t>
            </a:r>
          </a:p>
          <a:p>
            <a:pPr>
              <a:spcBef>
                <a:spcPct val="0"/>
              </a:spcBef>
              <a:spcAft>
                <a:spcPct val="20000"/>
              </a:spcAft>
              <a:buClr>
                <a:srgbClr val="FF9933"/>
              </a:buClr>
              <a:buSzPct val="75000"/>
              <a:buFontTx/>
              <a:buNone/>
            </a:pPr>
            <a:endParaRPr lang="fr-FR" sz="2400" smtClean="0">
              <a:solidFill>
                <a:srgbClr val="0070C0"/>
              </a:solidFill>
              <a:latin typeface="News Gothic"/>
            </a:endParaRPr>
          </a:p>
          <a:p>
            <a:pPr>
              <a:spcBef>
                <a:spcPct val="0"/>
              </a:spcBef>
              <a:spcAft>
                <a:spcPct val="20000"/>
              </a:spcAft>
              <a:buClr>
                <a:srgbClr val="FF9933"/>
              </a:buClr>
              <a:buSzPct val="75000"/>
              <a:buFontTx/>
              <a:buChar char="-"/>
            </a:pPr>
            <a:r>
              <a:rPr lang="fr-FR" sz="2400" smtClean="0">
                <a:solidFill>
                  <a:srgbClr val="0070C0"/>
                </a:solidFill>
                <a:latin typeface="News Gothic"/>
              </a:rPr>
              <a:t>tout en conservant un niveau de production satisfaisant</a:t>
            </a:r>
          </a:p>
          <a:p>
            <a:pPr lvl="1">
              <a:spcBef>
                <a:spcPct val="0"/>
              </a:spcBef>
              <a:spcAft>
                <a:spcPct val="20000"/>
              </a:spcAft>
              <a:buClr>
                <a:srgbClr val="FF9933"/>
              </a:buClr>
              <a:buSzPct val="75000"/>
              <a:buFontTx/>
              <a:buNone/>
            </a:pPr>
            <a:endParaRPr lang="fr-FR" sz="2000" smtClean="0">
              <a:solidFill>
                <a:srgbClr val="0070C0"/>
              </a:solidFill>
              <a:latin typeface="News Gothic"/>
            </a:endParaRPr>
          </a:p>
        </p:txBody>
      </p:sp>
      <p:sp>
        <p:nvSpPr>
          <p:cNvPr id="28676" name="ZoneTexte 3"/>
          <p:cNvSpPr txBox="1">
            <a:spLocks noChangeArrowheads="1"/>
          </p:cNvSpPr>
          <p:nvPr/>
        </p:nvSpPr>
        <p:spPr bwMode="auto">
          <a:xfrm>
            <a:off x="2771775" y="4724400"/>
            <a:ext cx="47847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3200">
                <a:solidFill>
                  <a:srgbClr val="0070C0"/>
                </a:solidFill>
              </a:rPr>
              <a:t>Intensification écologique</a:t>
            </a:r>
          </a:p>
        </p:txBody>
      </p:sp>
      <p:sp>
        <p:nvSpPr>
          <p:cNvPr id="28677" name="Flèche droite 4"/>
          <p:cNvSpPr>
            <a:spLocks noChangeArrowheads="1"/>
          </p:cNvSpPr>
          <p:nvPr/>
        </p:nvSpPr>
        <p:spPr bwMode="auto">
          <a:xfrm>
            <a:off x="1619250" y="4797425"/>
            <a:ext cx="979488" cy="484188"/>
          </a:xfrm>
          <a:prstGeom prst="rightArrow">
            <a:avLst>
              <a:gd name="adj1" fmla="val 50000"/>
              <a:gd name="adj2" fmla="val 50105"/>
            </a:avLst>
          </a:prstGeom>
          <a:solidFill>
            <a:srgbClr val="FFFF21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88913"/>
            <a:ext cx="7308850" cy="836612"/>
          </a:xfrm>
        </p:spPr>
        <p:txBody>
          <a:bodyPr lIns="0" tIns="0" rIns="0" bIns="0" anchor="t"/>
          <a:lstStyle/>
          <a:p>
            <a:pPr>
              <a:lnSpc>
                <a:spcPct val="120000"/>
              </a:lnSpc>
            </a:pPr>
            <a:r>
              <a:rPr lang="fr-FR" sz="4000" smtClean="0">
                <a:solidFill>
                  <a:srgbClr val="0070C0"/>
                </a:solidFill>
                <a:latin typeface="News Gothic"/>
              </a:rPr>
              <a:t>Réponses de l’agro-écologie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700213"/>
            <a:ext cx="5651500" cy="4752975"/>
          </a:xfrm>
        </p:spPr>
        <p:txBody>
          <a:bodyPr/>
          <a:lstStyle/>
          <a:p>
            <a:pPr lvl="1">
              <a:spcBef>
                <a:spcPct val="0"/>
              </a:spcBef>
              <a:spcAft>
                <a:spcPct val="20000"/>
              </a:spcAft>
              <a:buClr>
                <a:srgbClr val="00B800"/>
              </a:buClr>
              <a:buSzPct val="50000"/>
              <a:buFont typeface="Wingdings" pitchFamily="2" charset="2"/>
              <a:buChar char="l"/>
            </a:pPr>
            <a:r>
              <a:rPr lang="fr-FR" sz="2400" smtClean="0">
                <a:solidFill>
                  <a:srgbClr val="0070C0"/>
                </a:solidFill>
                <a:latin typeface="News Gothic"/>
              </a:rPr>
              <a:t>Respectueux de l’environnement et rentables financièrement</a:t>
            </a:r>
          </a:p>
          <a:p>
            <a:pPr lvl="1">
              <a:spcBef>
                <a:spcPct val="0"/>
              </a:spcBef>
              <a:spcAft>
                <a:spcPct val="20000"/>
              </a:spcAft>
              <a:buClr>
                <a:srgbClr val="00B800"/>
              </a:buClr>
              <a:buSzPct val="50000"/>
              <a:buFont typeface="Wingdings" pitchFamily="2" charset="2"/>
              <a:buChar char="l"/>
            </a:pPr>
            <a:r>
              <a:rPr lang="fr-FR" sz="2400" smtClean="0">
                <a:solidFill>
                  <a:srgbClr val="0070C0"/>
                </a:solidFill>
                <a:latin typeface="News Gothic"/>
              </a:rPr>
              <a:t>En rupture avec les systèmes principalement monoculturaux du passé</a:t>
            </a:r>
          </a:p>
          <a:p>
            <a:pPr lvl="1">
              <a:spcBef>
                <a:spcPct val="0"/>
              </a:spcBef>
              <a:spcAft>
                <a:spcPct val="20000"/>
              </a:spcAft>
              <a:buClr>
                <a:srgbClr val="00B800"/>
              </a:buClr>
              <a:buSzPct val="50000"/>
              <a:buFont typeface="Wingdings" pitchFamily="2" charset="2"/>
              <a:buChar char="l"/>
            </a:pPr>
            <a:r>
              <a:rPr lang="fr-FR" sz="2400" smtClean="0">
                <a:solidFill>
                  <a:srgbClr val="0070C0"/>
                </a:solidFill>
                <a:latin typeface="News Gothic"/>
              </a:rPr>
              <a:t>Répondant aux exigences actuelles des marchés locaux, puis nationaux et internationaux</a:t>
            </a:r>
          </a:p>
          <a:p>
            <a:pPr lvl="1">
              <a:spcBef>
                <a:spcPct val="0"/>
              </a:spcBef>
              <a:spcAft>
                <a:spcPct val="20000"/>
              </a:spcAft>
              <a:buClr>
                <a:srgbClr val="00B800"/>
              </a:buClr>
              <a:buSzPct val="50000"/>
              <a:buFont typeface="Wingdings" pitchFamily="2" charset="2"/>
              <a:buChar char="l"/>
            </a:pPr>
            <a:r>
              <a:rPr lang="fr-FR" sz="2400" smtClean="0">
                <a:solidFill>
                  <a:srgbClr val="0070C0"/>
                </a:solidFill>
                <a:latin typeface="News Gothic"/>
              </a:rPr>
              <a:t>Basés sur les espèces traditionnelles et favorisant la biodiversité</a:t>
            </a:r>
          </a:p>
        </p:txBody>
      </p:sp>
      <p:pic>
        <p:nvPicPr>
          <p:cNvPr id="9219" name="Picture 1" descr="D:\Disque Dur Externe\Sauvegarde Ordi Christian LAVIGNE 26-03-2010\Mes images\cuba dec 2009\DSCN525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2380497"/>
            <a:ext cx="3454718" cy="2588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9" name="ZoneTexte 4"/>
          <p:cNvSpPr txBox="1">
            <a:spLocks noChangeArrowheads="1"/>
          </p:cNvSpPr>
          <p:nvPr/>
        </p:nvSpPr>
        <p:spPr bwMode="auto">
          <a:xfrm>
            <a:off x="468313" y="1052513"/>
            <a:ext cx="6561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ct val="20000"/>
              </a:spcAft>
              <a:buClr>
                <a:srgbClr val="FF9933"/>
              </a:buClr>
              <a:buSzPct val="75000"/>
            </a:pPr>
            <a:r>
              <a:rPr lang="fr-FR" sz="3200">
                <a:solidFill>
                  <a:srgbClr val="0070C0"/>
                </a:solidFill>
                <a:latin typeface="News Gothic"/>
              </a:rPr>
              <a:t>Concevoir des systèmes de culture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Documents récupérés\Mes images\Photos Guillaume VITTE\Essai PDC sous Orange FLORHAG\10-04-28 Sonde et Biomasse\P12001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979488"/>
            <a:ext cx="2354263" cy="1760537"/>
          </a:xfrm>
          <a:prstGeom prst="rect">
            <a:avLst/>
          </a:prstGeom>
          <a:noFill/>
          <a:ln w="9525">
            <a:solidFill>
              <a:schemeClr val="accent1">
                <a:lumMod val="90000"/>
              </a:schemeClr>
            </a:solidFill>
            <a:miter lim="800000"/>
            <a:headEnd/>
            <a:tailEnd/>
          </a:ln>
        </p:spPr>
      </p:pic>
      <p:pic>
        <p:nvPicPr>
          <p:cNvPr id="10243" name="Picture 1" descr="D:\Documents récupérés\Mes images\Photos Guillaume VITTE\Essai PDC sous Orange FLORHAG\10-04-28 Sonde et Biomasse\P12001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3284538"/>
            <a:ext cx="2362200" cy="1768475"/>
          </a:xfrm>
          <a:prstGeom prst="rect">
            <a:avLst/>
          </a:prstGeom>
          <a:noFill/>
          <a:ln w="9525">
            <a:solidFill>
              <a:schemeClr val="accent1">
                <a:lumMod val="90000"/>
              </a:schemeClr>
            </a:solidFill>
            <a:miter lim="800000"/>
            <a:headEnd/>
            <a:tailEnd/>
          </a:ln>
        </p:spPr>
      </p:pic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981075"/>
            <a:ext cx="4537075" cy="633413"/>
          </a:xfrm>
        </p:spPr>
        <p:txBody>
          <a:bodyPr lIns="0" tIns="0" rIns="0" bIns="0" anchor="t"/>
          <a:lstStyle/>
          <a:p>
            <a:pPr algn="l">
              <a:lnSpc>
                <a:spcPct val="120000"/>
              </a:lnSpc>
            </a:pPr>
            <a:r>
              <a:rPr lang="fr-FR" sz="3200" smtClean="0">
                <a:solidFill>
                  <a:srgbClr val="0070C0"/>
                </a:solidFill>
                <a:latin typeface="News Gothic"/>
              </a:rPr>
              <a:t>Nos axes de recherche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28775"/>
            <a:ext cx="5940425" cy="453707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20000"/>
              </a:spcAft>
              <a:buClr>
                <a:srgbClr val="FF9933"/>
              </a:buClr>
              <a:buSzPct val="75000"/>
              <a:buFont typeface="Wingdings" pitchFamily="2" charset="2"/>
              <a:buChar char="§"/>
            </a:pPr>
            <a:r>
              <a:rPr lang="fr-FR" sz="2400" smtClean="0">
                <a:solidFill>
                  <a:srgbClr val="0070C0"/>
                </a:solidFill>
                <a:latin typeface="News Gothic"/>
              </a:rPr>
              <a:t>Concevoir des systèmes de culture innovants et durables</a:t>
            </a:r>
          </a:p>
          <a:p>
            <a:pPr lvl="1">
              <a:spcBef>
                <a:spcPct val="0"/>
              </a:spcBef>
              <a:spcAft>
                <a:spcPct val="20000"/>
              </a:spcAft>
              <a:buClr>
                <a:srgbClr val="FF9933"/>
              </a:buClr>
              <a:buSzPct val="75000"/>
              <a:buFont typeface="Wingdings" pitchFamily="2" charset="2"/>
              <a:buChar char="§"/>
            </a:pPr>
            <a:r>
              <a:rPr lang="fr-FR" sz="2000" smtClean="0">
                <a:solidFill>
                  <a:srgbClr val="0070C0"/>
                </a:solidFill>
                <a:latin typeface="News Gothic"/>
              </a:rPr>
              <a:t>Utilisant la biodiversité locale et introduite</a:t>
            </a:r>
          </a:p>
          <a:p>
            <a:pPr lvl="1">
              <a:spcBef>
                <a:spcPct val="0"/>
              </a:spcBef>
              <a:spcAft>
                <a:spcPct val="20000"/>
              </a:spcAft>
              <a:buClr>
                <a:srgbClr val="FF9933"/>
              </a:buClr>
              <a:buSzPct val="75000"/>
              <a:buFont typeface="Wingdings" pitchFamily="2" charset="2"/>
              <a:buChar char="§"/>
            </a:pPr>
            <a:r>
              <a:rPr lang="fr-FR" sz="2000" smtClean="0">
                <a:solidFill>
                  <a:srgbClr val="0070C0"/>
                </a:solidFill>
                <a:latin typeface="News Gothic"/>
              </a:rPr>
              <a:t>Performants aux niveaux agronomique, économique et environnemental</a:t>
            </a:r>
          </a:p>
          <a:p>
            <a:pPr lvl="1">
              <a:spcBef>
                <a:spcPct val="0"/>
              </a:spcBef>
              <a:spcAft>
                <a:spcPct val="20000"/>
              </a:spcAft>
              <a:buClr>
                <a:srgbClr val="FF9933"/>
              </a:buClr>
              <a:buSzPct val="75000"/>
              <a:buFontTx/>
              <a:buNone/>
            </a:pPr>
            <a:endParaRPr lang="fr-FR" sz="2000" smtClean="0">
              <a:solidFill>
                <a:srgbClr val="0070C0"/>
              </a:solidFill>
              <a:latin typeface="News Gothic"/>
            </a:endParaRPr>
          </a:p>
          <a:p>
            <a:pPr>
              <a:spcBef>
                <a:spcPct val="0"/>
              </a:spcBef>
              <a:spcAft>
                <a:spcPct val="20000"/>
              </a:spcAft>
              <a:buClr>
                <a:srgbClr val="FF9933"/>
              </a:buClr>
              <a:buSzPct val="75000"/>
              <a:buFont typeface="Wingdings" pitchFamily="2" charset="2"/>
              <a:buChar char="§"/>
            </a:pPr>
            <a:r>
              <a:rPr lang="fr-FR" sz="2400" smtClean="0">
                <a:solidFill>
                  <a:srgbClr val="0070C0"/>
                </a:solidFill>
                <a:latin typeface="News Gothic"/>
              </a:rPr>
              <a:t>Protéger les cultures sans utiliser de pesticides</a:t>
            </a:r>
          </a:p>
          <a:p>
            <a:pPr lvl="1">
              <a:spcBef>
                <a:spcPct val="0"/>
              </a:spcBef>
              <a:spcAft>
                <a:spcPct val="20000"/>
              </a:spcAft>
              <a:buClr>
                <a:srgbClr val="FF9933"/>
              </a:buClr>
              <a:buSzPct val="75000"/>
              <a:buFont typeface="Wingdings" pitchFamily="2" charset="2"/>
              <a:buChar char="§"/>
            </a:pPr>
            <a:r>
              <a:rPr lang="fr-FR" sz="2000" smtClean="0">
                <a:solidFill>
                  <a:srgbClr val="0070C0"/>
                </a:solidFill>
                <a:latin typeface="News Gothic"/>
              </a:rPr>
              <a:t>Ravageurs</a:t>
            </a:r>
          </a:p>
          <a:p>
            <a:pPr lvl="1">
              <a:spcBef>
                <a:spcPct val="0"/>
              </a:spcBef>
              <a:spcAft>
                <a:spcPct val="20000"/>
              </a:spcAft>
              <a:buClr>
                <a:srgbClr val="FF9933"/>
              </a:buClr>
              <a:buSzPct val="75000"/>
              <a:buFont typeface="Wingdings" pitchFamily="2" charset="2"/>
              <a:buChar char="§"/>
            </a:pPr>
            <a:r>
              <a:rPr lang="fr-FR" sz="2000" smtClean="0">
                <a:solidFill>
                  <a:srgbClr val="0070C0"/>
                </a:solidFill>
                <a:latin typeface="News Gothic"/>
              </a:rPr>
              <a:t>Maladies</a:t>
            </a:r>
          </a:p>
          <a:p>
            <a:pPr lvl="1">
              <a:spcBef>
                <a:spcPct val="0"/>
              </a:spcBef>
              <a:spcAft>
                <a:spcPct val="20000"/>
              </a:spcAft>
              <a:buClr>
                <a:srgbClr val="FF9933"/>
              </a:buClr>
              <a:buSzPct val="75000"/>
              <a:buFont typeface="Wingdings" pitchFamily="2" charset="2"/>
              <a:buChar char="§"/>
            </a:pPr>
            <a:r>
              <a:rPr lang="fr-FR" sz="2000" smtClean="0">
                <a:solidFill>
                  <a:srgbClr val="0070C0"/>
                </a:solidFill>
                <a:latin typeface="News Gothic"/>
              </a:rPr>
              <a:t>Adventices</a:t>
            </a:r>
          </a:p>
          <a:p>
            <a:pPr lvl="1">
              <a:spcBef>
                <a:spcPct val="0"/>
              </a:spcBef>
              <a:spcAft>
                <a:spcPct val="20000"/>
              </a:spcAft>
              <a:buClr>
                <a:srgbClr val="FF9933"/>
              </a:buClr>
              <a:buSzPct val="75000"/>
              <a:buFont typeface="Wingdings" pitchFamily="2" charset="2"/>
              <a:buNone/>
            </a:pPr>
            <a:endParaRPr lang="fr-FR" sz="1100" smtClean="0">
              <a:solidFill>
                <a:schemeClr val="bg1"/>
              </a:solidFill>
              <a:latin typeface="News Gothic"/>
            </a:endParaRPr>
          </a:p>
        </p:txBody>
      </p:sp>
      <p:sp>
        <p:nvSpPr>
          <p:cNvPr id="7174" name="ZoneTexte 5"/>
          <p:cNvSpPr txBox="1">
            <a:spLocks noChangeArrowheads="1"/>
          </p:cNvSpPr>
          <p:nvPr/>
        </p:nvSpPr>
        <p:spPr bwMode="auto">
          <a:xfrm>
            <a:off x="2339975" y="57150"/>
            <a:ext cx="452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FR" sz="4000">
                <a:solidFill>
                  <a:srgbClr val="0070C0"/>
                </a:solidFill>
              </a:rPr>
              <a:t>Cultures pérennes </a:t>
            </a:r>
          </a:p>
        </p:txBody>
      </p:sp>
      <p:grpSp>
        <p:nvGrpSpPr>
          <p:cNvPr id="7175" name="Groupe 9"/>
          <p:cNvGrpSpPr>
            <a:grpSpLocks/>
          </p:cNvGrpSpPr>
          <p:nvPr/>
        </p:nvGrpSpPr>
        <p:grpSpPr bwMode="auto">
          <a:xfrm>
            <a:off x="468313" y="5372100"/>
            <a:ext cx="7597775" cy="504825"/>
            <a:chOff x="611560" y="5301208"/>
            <a:chExt cx="7597800" cy="504825"/>
          </a:xfrm>
        </p:grpSpPr>
        <p:sp>
          <p:nvSpPr>
            <p:cNvPr id="7176" name="Rectangle 7"/>
            <p:cNvSpPr>
              <a:spLocks noChangeArrowheads="1"/>
            </p:cNvSpPr>
            <p:nvPr/>
          </p:nvSpPr>
          <p:spPr bwMode="auto">
            <a:xfrm>
              <a:off x="611560" y="5301208"/>
              <a:ext cx="1873250" cy="504825"/>
            </a:xfrm>
            <a:prstGeom prst="rect">
              <a:avLst/>
            </a:prstGeom>
            <a:noFill/>
            <a:ln w="25400" algn="ctr">
              <a:solidFill>
                <a:srgbClr val="004C7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7177" name="Flèche droite 8"/>
            <p:cNvSpPr>
              <a:spLocks noChangeArrowheads="1"/>
            </p:cNvSpPr>
            <p:nvPr/>
          </p:nvSpPr>
          <p:spPr bwMode="auto">
            <a:xfrm>
              <a:off x="2627784" y="5373216"/>
              <a:ext cx="649287" cy="288925"/>
            </a:xfrm>
            <a:prstGeom prst="rightArrow">
              <a:avLst>
                <a:gd name="adj1" fmla="val 50000"/>
                <a:gd name="adj2" fmla="val 49939"/>
              </a:avLst>
            </a:prstGeom>
            <a:solidFill>
              <a:srgbClr val="FFFF99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7178" name="Rectangle 9"/>
            <p:cNvSpPr>
              <a:spLocks noChangeArrowheads="1"/>
            </p:cNvSpPr>
            <p:nvPr/>
          </p:nvSpPr>
          <p:spPr bwMode="auto">
            <a:xfrm>
              <a:off x="3419872" y="5301208"/>
              <a:ext cx="4789488" cy="503237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004C7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2000">
                  <a:solidFill>
                    <a:srgbClr val="0070C0"/>
                  </a:solidFill>
                </a:rPr>
                <a:t>Problème majeur aux Antilles sur vergers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2420938"/>
            <a:ext cx="1800225" cy="1347787"/>
          </a:xfrm>
          <a:prstGeom prst="rect">
            <a:avLst/>
          </a:prstGeom>
          <a:noFill/>
          <a:ln w="9525">
            <a:solidFill>
              <a:schemeClr val="accent1">
                <a:lumMod val="90000"/>
              </a:schemeClr>
            </a:solidFill>
            <a:miter lim="800000"/>
            <a:headEnd/>
            <a:tailEnd/>
          </a:ln>
        </p:spPr>
      </p:pic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21600" y="4029075"/>
            <a:ext cx="1176338" cy="1890713"/>
          </a:xfrm>
          <a:prstGeom prst="rect">
            <a:avLst/>
          </a:prstGeom>
          <a:noFill/>
          <a:ln w="9525">
            <a:solidFill>
              <a:schemeClr val="accent1">
                <a:lumMod val="90000"/>
              </a:schemeClr>
            </a:solidFill>
            <a:miter lim="800000"/>
            <a:headEnd/>
            <a:tailEnd/>
          </a:ln>
        </p:spPr>
      </p:pic>
      <p:pic>
        <p:nvPicPr>
          <p:cNvPr id="1126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1738" y="1050925"/>
            <a:ext cx="1339850" cy="1166813"/>
          </a:xfrm>
          <a:prstGeom prst="rect">
            <a:avLst/>
          </a:prstGeom>
          <a:noFill/>
          <a:ln w="9525">
            <a:solidFill>
              <a:schemeClr val="accent1">
                <a:lumMod val="90000"/>
              </a:schemeClr>
            </a:solidFill>
            <a:miter lim="800000"/>
            <a:headEnd/>
            <a:tailEnd/>
          </a:ln>
        </p:spPr>
      </p:pic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188913"/>
            <a:ext cx="6623050" cy="633412"/>
          </a:xfrm>
        </p:spPr>
        <p:txBody>
          <a:bodyPr lIns="0" tIns="0" rIns="0" bIns="0" anchor="t"/>
          <a:lstStyle/>
          <a:p>
            <a:pPr algn="l">
              <a:lnSpc>
                <a:spcPct val="120000"/>
              </a:lnSpc>
            </a:pPr>
            <a:r>
              <a:rPr lang="fr-FR" sz="3200" smtClean="0">
                <a:solidFill>
                  <a:srgbClr val="0070C0"/>
                </a:solidFill>
                <a:latin typeface="News Gothic"/>
              </a:rPr>
              <a:t>Vous avez dit : mauvaises herbes ?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idx="1"/>
          </p:nvPr>
        </p:nvSpPr>
        <p:spPr>
          <a:xfrm>
            <a:off x="0" y="1052513"/>
            <a:ext cx="7019925" cy="424815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Bef>
                <a:spcPct val="0"/>
              </a:spcBef>
              <a:spcAft>
                <a:spcPct val="20000"/>
              </a:spcAft>
              <a:buClr>
                <a:srgbClr val="FF9933"/>
              </a:buClr>
              <a:buSzPct val="75000"/>
              <a:buFont typeface="Wingdings" pitchFamily="2" charset="2"/>
              <a:buChar char="§"/>
              <a:defRPr/>
            </a:pPr>
            <a:r>
              <a:rPr lang="fr-FR" sz="2400" dirty="0" smtClean="0">
                <a:solidFill>
                  <a:srgbClr val="0070C0"/>
                </a:solidFill>
                <a:latin typeface="News Gothic"/>
              </a:rPr>
              <a:t>Plantes indésirables, de la mauvaise espèce, au mauvais moment, au mauvais endroit, « </a:t>
            </a:r>
            <a:r>
              <a:rPr lang="fr-FR" sz="2400" dirty="0" smtClean="0">
                <a:solidFill>
                  <a:srgbClr val="0070C0"/>
                </a:solidFill>
              </a:rPr>
              <a:t>une plante dont on n'a pas encore trouvé les vertus » (R.W. Emerson)</a:t>
            </a:r>
            <a:endParaRPr lang="fr-FR" sz="2400" dirty="0" smtClean="0">
              <a:solidFill>
                <a:srgbClr val="0070C0"/>
              </a:solidFill>
              <a:latin typeface="News Gothic"/>
            </a:endParaRPr>
          </a:p>
          <a:p>
            <a:pPr fontAlgn="auto">
              <a:spcBef>
                <a:spcPct val="0"/>
              </a:spcBef>
              <a:spcAft>
                <a:spcPct val="20000"/>
              </a:spcAft>
              <a:buClr>
                <a:srgbClr val="FF9933"/>
              </a:buClr>
              <a:buSzPct val="75000"/>
              <a:buFont typeface="Wingdings" pitchFamily="2" charset="2"/>
              <a:buChar char="§"/>
              <a:defRPr/>
            </a:pPr>
            <a:endParaRPr lang="fr-FR" sz="2400" dirty="0" smtClean="0">
              <a:solidFill>
                <a:srgbClr val="0070C0"/>
              </a:solidFill>
              <a:latin typeface="News Gothic"/>
            </a:endParaRPr>
          </a:p>
          <a:p>
            <a:pPr fontAlgn="auto">
              <a:spcBef>
                <a:spcPct val="0"/>
              </a:spcBef>
              <a:spcAft>
                <a:spcPct val="20000"/>
              </a:spcAft>
              <a:buClr>
                <a:srgbClr val="FF9933"/>
              </a:buClr>
              <a:buSzPct val="75000"/>
              <a:buFont typeface="Wingdings" pitchFamily="2" charset="2"/>
              <a:buChar char="§"/>
              <a:defRPr/>
            </a:pPr>
            <a:r>
              <a:rPr lang="fr-FR" sz="2400" dirty="0" smtClean="0">
                <a:solidFill>
                  <a:srgbClr val="0070C0"/>
                </a:solidFill>
                <a:latin typeface="News Gothic"/>
              </a:rPr>
              <a:t>Mais elles peuvent servir de ressource trophique à la faune, abriter des auxiliaires des cultures, mettre l’azote de l’atmosphère à la disposition des autres espèces…</a:t>
            </a:r>
          </a:p>
          <a:p>
            <a:pPr fontAlgn="auto">
              <a:spcBef>
                <a:spcPct val="0"/>
              </a:spcBef>
              <a:spcAft>
                <a:spcPct val="20000"/>
              </a:spcAft>
              <a:buClr>
                <a:srgbClr val="FF9933"/>
              </a:buClr>
              <a:buSzPct val="75000"/>
              <a:buFont typeface="Wingdings" pitchFamily="2" charset="2"/>
              <a:buChar char="§"/>
              <a:defRPr/>
            </a:pPr>
            <a:endParaRPr lang="fr-FR" sz="1800" dirty="0" smtClean="0">
              <a:solidFill>
                <a:srgbClr val="FFFF21"/>
              </a:solidFill>
              <a:latin typeface="News Gothic"/>
            </a:endParaRPr>
          </a:p>
          <a:p>
            <a:pPr fontAlgn="auto">
              <a:spcBef>
                <a:spcPct val="0"/>
              </a:spcBef>
              <a:spcAft>
                <a:spcPct val="20000"/>
              </a:spcAft>
              <a:buClr>
                <a:srgbClr val="FF9933"/>
              </a:buClr>
              <a:buSzPct val="75000"/>
              <a:buFontTx/>
              <a:buNone/>
              <a:defRPr/>
            </a:pPr>
            <a:r>
              <a:rPr lang="fr-FR" sz="1800" dirty="0" smtClean="0">
                <a:solidFill>
                  <a:srgbClr val="FFFF21"/>
                </a:solidFill>
                <a:latin typeface="News Gothic"/>
              </a:rPr>
              <a:t>	          </a:t>
            </a:r>
            <a:r>
              <a:rPr lang="fr-FR" sz="2400" dirty="0" smtClean="0">
                <a:solidFill>
                  <a:srgbClr val="0070C0"/>
                </a:solidFill>
                <a:latin typeface="News Gothic"/>
              </a:rPr>
              <a:t>On préférera utiliser le terme de </a:t>
            </a:r>
          </a:p>
          <a:p>
            <a:pPr fontAlgn="auto">
              <a:spcBef>
                <a:spcPct val="0"/>
              </a:spcBef>
              <a:spcAft>
                <a:spcPct val="20000"/>
              </a:spcAft>
              <a:buClr>
                <a:srgbClr val="FF9933"/>
              </a:buClr>
              <a:buSzPct val="75000"/>
              <a:buFontTx/>
              <a:buNone/>
              <a:defRPr/>
            </a:pPr>
            <a:r>
              <a:rPr lang="fr-FR" sz="2400" dirty="0" smtClean="0">
                <a:solidFill>
                  <a:srgbClr val="0070C0"/>
                </a:solidFill>
                <a:latin typeface="News Gothic"/>
              </a:rPr>
              <a:t>				     </a:t>
            </a:r>
            <a:r>
              <a:rPr lang="fr-FR" dirty="0" smtClean="0">
                <a:solidFill>
                  <a:srgbClr val="0070C0"/>
                </a:solidFill>
                <a:latin typeface="News Gothic"/>
              </a:rPr>
              <a:t>flore adventice</a:t>
            </a:r>
            <a:endParaRPr lang="fr-FR" sz="1600" dirty="0" smtClean="0">
              <a:solidFill>
                <a:srgbClr val="0070C0"/>
              </a:solidFill>
              <a:latin typeface="News Gothic"/>
            </a:endParaRPr>
          </a:p>
        </p:txBody>
      </p:sp>
      <p:sp>
        <p:nvSpPr>
          <p:cNvPr id="8199" name="Flèche droite 4"/>
          <p:cNvSpPr>
            <a:spLocks noChangeArrowheads="1"/>
          </p:cNvSpPr>
          <p:nvPr/>
        </p:nvSpPr>
        <p:spPr bwMode="auto">
          <a:xfrm>
            <a:off x="34925" y="4868863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FF99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D:\Disque Dur Externe\Sélection Photos Essai Florhag\10-06-28 Sols nus après Forte pluvio\P1210287#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1754188"/>
            <a:ext cx="2308225" cy="307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75" y="260350"/>
            <a:ext cx="6264275" cy="504825"/>
          </a:xfrm>
        </p:spPr>
        <p:txBody>
          <a:bodyPr lIns="0" tIns="0" rIns="0" bIns="0" rtlCol="0" anchor="t">
            <a:normAutofit fontScale="90000"/>
          </a:bodyPr>
          <a:lstStyle/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fr-FR" sz="3200" smtClean="0">
                <a:solidFill>
                  <a:srgbClr val="0070C0"/>
                </a:solidFill>
                <a:latin typeface="News Gothic"/>
              </a:rPr>
              <a:t>Plantes de couverture en vergers</a:t>
            </a:r>
          </a:p>
        </p:txBody>
      </p:sp>
      <p:sp>
        <p:nvSpPr>
          <p:cNvPr id="9220" name="ZoneTexte 10"/>
          <p:cNvSpPr txBox="1">
            <a:spLocks noChangeArrowheads="1"/>
          </p:cNvSpPr>
          <p:nvPr/>
        </p:nvSpPr>
        <p:spPr bwMode="auto">
          <a:xfrm>
            <a:off x="144463" y="981075"/>
            <a:ext cx="62992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2400">
                <a:solidFill>
                  <a:srgbClr val="0070C0"/>
                </a:solidFill>
              </a:rPr>
              <a:t>Le système de vergers sur sol nu  a maintenant  quasiment disparu des pratiques</a:t>
            </a:r>
          </a:p>
          <a:p>
            <a:pPr eaLnBrk="1" hangingPunct="1"/>
            <a:endParaRPr lang="fr-FR" sz="2400">
              <a:solidFill>
                <a:srgbClr val="0070C0"/>
              </a:solidFill>
            </a:endParaRPr>
          </a:p>
          <a:p>
            <a:pPr eaLnBrk="1" hangingPunct="1"/>
            <a:r>
              <a:rPr lang="fr-FR" sz="2400">
                <a:solidFill>
                  <a:srgbClr val="0070C0"/>
                </a:solidFill>
              </a:rPr>
              <a:t>Le sol doit être maintenu enherbé pour :</a:t>
            </a:r>
          </a:p>
          <a:p>
            <a:pPr lvl="1" eaLnBrk="1" hangingPunct="1">
              <a:buFontTx/>
              <a:buChar char="-"/>
            </a:pPr>
            <a:r>
              <a:rPr lang="fr-FR" sz="2400">
                <a:solidFill>
                  <a:srgbClr val="0070C0"/>
                </a:solidFill>
              </a:rPr>
              <a:t> réduire l’érosion</a:t>
            </a:r>
          </a:p>
          <a:p>
            <a:pPr lvl="1" eaLnBrk="1" hangingPunct="1">
              <a:buFontTx/>
              <a:buChar char="-"/>
            </a:pPr>
            <a:r>
              <a:rPr lang="fr-FR" sz="2400">
                <a:solidFill>
                  <a:srgbClr val="0070C0"/>
                </a:solidFill>
              </a:rPr>
              <a:t> faciliter le drainage</a:t>
            </a:r>
          </a:p>
          <a:p>
            <a:pPr eaLnBrk="1" hangingPunct="1"/>
            <a:endParaRPr lang="fr-FR" sz="2400">
              <a:solidFill>
                <a:srgbClr val="0070C0"/>
              </a:solidFill>
            </a:endParaRPr>
          </a:p>
          <a:p>
            <a:pPr eaLnBrk="1" hangingPunct="1"/>
            <a:r>
              <a:rPr lang="fr-FR" sz="2400">
                <a:solidFill>
                  <a:srgbClr val="0070C0"/>
                </a:solidFill>
              </a:rPr>
              <a:t>Mais l’enherbement naturel est difficile à gérer </a:t>
            </a:r>
          </a:p>
          <a:p>
            <a:pPr eaLnBrk="1" hangingPunct="1"/>
            <a:r>
              <a:rPr lang="fr-FR" sz="2400">
                <a:solidFill>
                  <a:srgbClr val="0070C0"/>
                </a:solidFill>
              </a:rPr>
              <a:t>(la plante la plus agressive détermine la fréquence des opérations de contrôle)</a:t>
            </a:r>
          </a:p>
        </p:txBody>
      </p:sp>
      <p:sp>
        <p:nvSpPr>
          <p:cNvPr id="9221" name="ZoneTexte 12"/>
          <p:cNvSpPr txBox="1">
            <a:spLocks noChangeArrowheads="1"/>
          </p:cNvSpPr>
          <p:nvPr/>
        </p:nvSpPr>
        <p:spPr bwMode="auto">
          <a:xfrm>
            <a:off x="2195513" y="5414963"/>
            <a:ext cx="6080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FR" sz="2400" b="1">
                <a:solidFill>
                  <a:srgbClr val="0070C0"/>
                </a:solidFill>
              </a:rPr>
              <a:t>Etablissement d’un enherbement  choisi</a:t>
            </a:r>
          </a:p>
        </p:txBody>
      </p:sp>
      <p:sp>
        <p:nvSpPr>
          <p:cNvPr id="9222" name="Flèche droite 13"/>
          <p:cNvSpPr>
            <a:spLocks noChangeArrowheads="1"/>
          </p:cNvSpPr>
          <p:nvPr/>
        </p:nvSpPr>
        <p:spPr bwMode="auto">
          <a:xfrm>
            <a:off x="1116013" y="5464175"/>
            <a:ext cx="977900" cy="485775"/>
          </a:xfrm>
          <a:prstGeom prst="rightArrow">
            <a:avLst>
              <a:gd name="adj1" fmla="val 50000"/>
              <a:gd name="adj2" fmla="val 49861"/>
            </a:avLst>
          </a:prstGeom>
          <a:solidFill>
            <a:srgbClr val="FFFF99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188913"/>
            <a:ext cx="6202362" cy="706437"/>
          </a:xfrm>
        </p:spPr>
        <p:txBody>
          <a:bodyPr lIns="0" tIns="0" rIns="0" bIns="0" anchor="t"/>
          <a:lstStyle/>
          <a:p>
            <a:pPr algn="l">
              <a:lnSpc>
                <a:spcPct val="120000"/>
              </a:lnSpc>
            </a:pPr>
            <a:r>
              <a:rPr lang="fr-FR" sz="3200" smtClean="0">
                <a:solidFill>
                  <a:srgbClr val="0070C0"/>
                </a:solidFill>
                <a:latin typeface="News Gothic"/>
              </a:rPr>
              <a:t>Plantes de couverture en vergers</a:t>
            </a:r>
          </a:p>
        </p:txBody>
      </p:sp>
      <p:sp>
        <p:nvSpPr>
          <p:cNvPr id="10243" name="ZoneTexte 9"/>
          <p:cNvSpPr txBox="1">
            <a:spLocks noChangeArrowheads="1"/>
          </p:cNvSpPr>
          <p:nvPr/>
        </p:nvSpPr>
        <p:spPr bwMode="auto">
          <a:xfrm>
            <a:off x="71438" y="1052513"/>
            <a:ext cx="88931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FR" sz="2400">
                <a:solidFill>
                  <a:srgbClr val="0070C0"/>
                </a:solidFill>
              </a:rPr>
              <a:t>Expérimentation sur deux familles principales :</a:t>
            </a:r>
          </a:p>
          <a:p>
            <a:pPr eaLnBrk="1" hangingPunct="1"/>
            <a:endParaRPr lang="fr-FR" sz="2000">
              <a:solidFill>
                <a:srgbClr val="0070C0"/>
              </a:solidFill>
            </a:endParaRPr>
          </a:p>
          <a:p>
            <a:pPr eaLnBrk="1" hangingPunct="1"/>
            <a:r>
              <a:rPr lang="fr-FR" sz="2000">
                <a:solidFill>
                  <a:srgbClr val="0070C0"/>
                </a:solidFill>
              </a:rPr>
              <a:t>     les Poacées (graminées)                          les Fabacées (légumineuses)</a:t>
            </a:r>
          </a:p>
          <a:p>
            <a:pPr eaLnBrk="1" hangingPunct="1">
              <a:buFontTx/>
              <a:buChar char="-"/>
            </a:pPr>
            <a:endParaRPr lang="fr-FR" sz="2000">
              <a:solidFill>
                <a:srgbClr val="0070C0"/>
              </a:solidFill>
            </a:endParaRPr>
          </a:p>
          <a:p>
            <a:pPr eaLnBrk="1" hangingPunct="1">
              <a:buFontTx/>
              <a:buChar char="-"/>
            </a:pPr>
            <a:endParaRPr lang="fr-FR" sz="2000">
              <a:solidFill>
                <a:srgbClr val="0070C0"/>
              </a:solidFill>
            </a:endParaRPr>
          </a:p>
          <a:p>
            <a:pPr eaLnBrk="1" hangingPunct="1"/>
            <a:endParaRPr lang="fr-FR" sz="2000">
              <a:solidFill>
                <a:srgbClr val="0070C0"/>
              </a:solidFill>
            </a:endParaRPr>
          </a:p>
          <a:p>
            <a:pPr eaLnBrk="1" hangingPunct="1"/>
            <a:endParaRPr lang="fr-FR" sz="2000">
              <a:solidFill>
                <a:srgbClr val="0070C0"/>
              </a:solidFill>
            </a:endParaRPr>
          </a:p>
          <a:p>
            <a:pPr eaLnBrk="1" hangingPunct="1"/>
            <a:endParaRPr lang="fr-FR" sz="2000">
              <a:solidFill>
                <a:srgbClr val="0070C0"/>
              </a:solidFill>
            </a:endParaRPr>
          </a:p>
          <a:p>
            <a:pPr eaLnBrk="1" hangingPunct="1"/>
            <a:endParaRPr lang="fr-FR" sz="2000">
              <a:solidFill>
                <a:srgbClr val="0070C0"/>
              </a:solidFill>
            </a:endParaRPr>
          </a:p>
          <a:p>
            <a:pPr eaLnBrk="1" hangingPunct="1"/>
            <a:endParaRPr lang="fr-FR" sz="2000">
              <a:solidFill>
                <a:srgbClr val="0070C0"/>
              </a:solidFill>
            </a:endParaRPr>
          </a:p>
          <a:p>
            <a:pPr eaLnBrk="1" hangingPunct="1"/>
            <a:endParaRPr lang="fr-FR" sz="2000">
              <a:solidFill>
                <a:srgbClr val="0070C0"/>
              </a:solidFill>
            </a:endParaRPr>
          </a:p>
          <a:p>
            <a:pPr eaLnBrk="1" hangingPunct="1"/>
            <a:r>
              <a:rPr lang="fr-FR" sz="2000">
                <a:solidFill>
                  <a:srgbClr val="0070C0"/>
                </a:solidFill>
              </a:rPr>
              <a:t>				</a:t>
            </a:r>
            <a:r>
              <a:rPr lang="fr-FR" sz="2400">
                <a:solidFill>
                  <a:srgbClr val="0070C0"/>
                </a:solidFill>
              </a:rPr>
              <a:t>Objectif : </a:t>
            </a:r>
          </a:p>
          <a:p>
            <a:pPr eaLnBrk="1" hangingPunct="1"/>
            <a:r>
              <a:rPr lang="fr-FR" sz="2400">
                <a:solidFill>
                  <a:srgbClr val="0070C0"/>
                </a:solidFill>
              </a:rPr>
              <a:t>        Réduire le nombre d’opérations de fauchage par an</a:t>
            </a:r>
          </a:p>
          <a:p>
            <a:pPr eaLnBrk="1" hangingPunct="1"/>
            <a:r>
              <a:rPr lang="fr-FR" sz="2400">
                <a:solidFill>
                  <a:srgbClr val="0070C0"/>
                </a:solidFill>
              </a:rPr>
              <a:t>        (2 ou 3 au lieu de 8 à 10)</a:t>
            </a:r>
          </a:p>
        </p:txBody>
      </p:sp>
      <p:pic>
        <p:nvPicPr>
          <p:cNvPr id="13316" name="Picture 2" descr="D:\DOC SANDRA\Mes images\P. conjugat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81714"/>
            <a:ext cx="2922746" cy="2189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7" name="Picture 3" descr="D:\Disque Dur Externe\Prospection PDC Locales\10-06-28 Vigna luteola Chemin racourcis banane Sarrault Bois Carré\P12102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281714"/>
            <a:ext cx="2877503" cy="2153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213" y="188913"/>
            <a:ext cx="6130925" cy="706437"/>
          </a:xfrm>
        </p:spPr>
        <p:txBody>
          <a:bodyPr lIns="0" tIns="0" rIns="0" bIns="0" anchor="t"/>
          <a:lstStyle/>
          <a:p>
            <a:pPr algn="l">
              <a:lnSpc>
                <a:spcPct val="120000"/>
              </a:lnSpc>
            </a:pPr>
            <a:r>
              <a:rPr lang="fr-FR" sz="3200" smtClean="0">
                <a:solidFill>
                  <a:srgbClr val="0070C0"/>
                </a:solidFill>
                <a:latin typeface="News Gothic"/>
              </a:rPr>
              <a:t>Plantes de couverture en vergers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96975"/>
            <a:ext cx="5834063" cy="1727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buClr>
                <a:srgbClr val="FF9933"/>
              </a:buClr>
              <a:buSzPct val="75000"/>
              <a:buFont typeface="Wingdings" pitchFamily="2" charset="2"/>
              <a:buNone/>
            </a:pPr>
            <a:r>
              <a:rPr lang="fr-FR" sz="2000" b="1" smtClean="0">
                <a:solidFill>
                  <a:srgbClr val="0070C0"/>
                </a:solidFill>
                <a:latin typeface="News Gothic"/>
              </a:rPr>
              <a:t>Nécessité de disposer d’un enherbement </a:t>
            </a:r>
            <a:r>
              <a:rPr lang="fr-FR" sz="1800" b="1" smtClean="0">
                <a:solidFill>
                  <a:srgbClr val="0070C0"/>
                </a:solidFill>
                <a:latin typeface="News Gothic"/>
              </a:rPr>
              <a:t>: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buClr>
                <a:srgbClr val="FF9933"/>
              </a:buClr>
              <a:buSzPct val="75000"/>
              <a:buFont typeface="Wingdings" pitchFamily="2" charset="2"/>
              <a:buNone/>
            </a:pPr>
            <a:endParaRPr lang="fr-FR" sz="1800" b="1" smtClean="0">
              <a:solidFill>
                <a:srgbClr val="0070C0"/>
              </a:solidFill>
              <a:latin typeface="News Gothic"/>
            </a:endParaRP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buClr>
                <a:srgbClr val="FF9933"/>
              </a:buClr>
              <a:buSzPct val="75000"/>
              <a:buFont typeface="Wingdings" pitchFamily="2" charset="2"/>
              <a:buChar char="§"/>
            </a:pPr>
            <a:r>
              <a:rPr lang="fr-FR" sz="2000" b="1" smtClean="0">
                <a:solidFill>
                  <a:srgbClr val="0070C0"/>
                </a:solidFill>
                <a:latin typeface="News Gothic"/>
              </a:rPr>
              <a:t>couvrant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buClr>
                <a:srgbClr val="FF9933"/>
              </a:buClr>
              <a:buSzPct val="75000"/>
              <a:buFont typeface="Wingdings" pitchFamily="2" charset="2"/>
              <a:buChar char="§"/>
            </a:pPr>
            <a:r>
              <a:rPr lang="fr-FR" sz="2000" b="1" smtClean="0">
                <a:solidFill>
                  <a:srgbClr val="0070C0"/>
                </a:solidFill>
                <a:latin typeface="News Gothic"/>
              </a:rPr>
              <a:t>robuste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buClr>
                <a:srgbClr val="FF9933"/>
              </a:buClr>
              <a:buSzPct val="75000"/>
              <a:buFont typeface="Wingdings" pitchFamily="2" charset="2"/>
              <a:buChar char="§"/>
            </a:pPr>
            <a:r>
              <a:rPr lang="fr-FR" sz="2000" b="1" smtClean="0">
                <a:solidFill>
                  <a:srgbClr val="0070C0"/>
                </a:solidFill>
                <a:latin typeface="News Gothic"/>
              </a:rPr>
              <a:t>pérenne</a:t>
            </a:r>
          </a:p>
        </p:txBody>
      </p:sp>
      <p:pic>
        <p:nvPicPr>
          <p:cNvPr id="11268" name="Picture 4" descr="DSCN43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981075"/>
            <a:ext cx="2341562" cy="3121025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BL2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773238"/>
            <a:ext cx="2157413" cy="1871662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BL6PN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30663"/>
            <a:ext cx="2247900" cy="168275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8" descr="mucuna et digitaria dans flhora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014788"/>
            <a:ext cx="2214563" cy="16637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975" y="260350"/>
            <a:ext cx="6624638" cy="1143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fr-FR" sz="3200" smtClean="0">
                <a:solidFill>
                  <a:srgbClr val="0070C0"/>
                </a:solidFill>
              </a:rPr>
              <a:t>Les plantes de couverture doivent répondre à de multiples exigences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627313" y="5013325"/>
            <a:ext cx="24495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FR" sz="2000">
                <a:solidFill>
                  <a:srgbClr val="0070C0"/>
                </a:solidFill>
              </a:rPr>
              <a:t>statut d’hôte </a:t>
            </a:r>
            <a:br>
              <a:rPr lang="fr-FR" sz="2000">
                <a:solidFill>
                  <a:srgbClr val="0070C0"/>
                </a:solidFill>
              </a:rPr>
            </a:br>
            <a:r>
              <a:rPr lang="fr-FR" sz="2000">
                <a:solidFill>
                  <a:srgbClr val="0070C0"/>
                </a:solidFill>
              </a:rPr>
              <a:t>des bioagresseurs et des auxiliaires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773363" y="1773238"/>
            <a:ext cx="3673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FR" sz="2400" b="1">
                <a:solidFill>
                  <a:srgbClr val="0070C0"/>
                </a:solidFill>
                <a:latin typeface="News Gothic"/>
              </a:rPr>
              <a:t>capacité à couvrir le sol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0" y="3933825"/>
            <a:ext cx="291306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FR" sz="2000">
                <a:solidFill>
                  <a:srgbClr val="0070C0"/>
                </a:solidFill>
              </a:rPr>
              <a:t>disponibilité commerciale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940425" y="2276475"/>
            <a:ext cx="30241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FR" sz="2000">
                <a:solidFill>
                  <a:srgbClr val="0070C0"/>
                </a:solidFill>
              </a:rPr>
              <a:t>compétition minimale pour l’eau et les éléments minéraux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0" y="2133600"/>
            <a:ext cx="2771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FR" sz="2400" b="1">
                <a:solidFill>
                  <a:srgbClr val="0070C0"/>
                </a:solidFill>
              </a:rPr>
              <a:t>capacité à contrôler </a:t>
            </a:r>
            <a:br>
              <a:rPr lang="fr-FR" sz="2400" b="1">
                <a:solidFill>
                  <a:srgbClr val="0070C0"/>
                </a:solidFill>
              </a:rPr>
            </a:br>
            <a:r>
              <a:rPr lang="fr-FR" sz="2400" b="1">
                <a:solidFill>
                  <a:srgbClr val="0070C0"/>
                </a:solidFill>
              </a:rPr>
              <a:t>les adventices</a:t>
            </a:r>
          </a:p>
        </p:txBody>
      </p:sp>
      <p:sp>
        <p:nvSpPr>
          <p:cNvPr id="12296" name="Text Box 9"/>
          <p:cNvSpPr txBox="1">
            <a:spLocks noChangeArrowheads="1"/>
          </p:cNvSpPr>
          <p:nvPr/>
        </p:nvSpPr>
        <p:spPr bwMode="auto">
          <a:xfrm>
            <a:off x="5508625" y="4724400"/>
            <a:ext cx="34178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FR" sz="2000">
                <a:solidFill>
                  <a:srgbClr val="0070C0"/>
                </a:solidFill>
              </a:rPr>
              <a:t>compatibilité technique (pérennité, résistance au piétinement et au roulage)</a:t>
            </a:r>
          </a:p>
        </p:txBody>
      </p:sp>
      <p:sp>
        <p:nvSpPr>
          <p:cNvPr id="12297" name="AutoShape 10"/>
          <p:cNvSpPr>
            <a:spLocks noChangeArrowheads="1"/>
          </p:cNvSpPr>
          <p:nvPr/>
        </p:nvSpPr>
        <p:spPr bwMode="auto">
          <a:xfrm rot="-884885">
            <a:off x="5618163" y="2541588"/>
            <a:ext cx="433387" cy="358775"/>
          </a:xfrm>
          <a:prstGeom prst="rightArrow">
            <a:avLst>
              <a:gd name="adj1" fmla="val 50000"/>
              <a:gd name="adj2" fmla="val 30199"/>
            </a:avLst>
          </a:prstGeom>
          <a:solidFill>
            <a:srgbClr val="9E75EF">
              <a:alpha val="25882"/>
            </a:srgbClr>
          </a:solidFill>
          <a:ln w="9525" algn="ctr">
            <a:solidFill>
              <a:srgbClr val="9E75E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2298" name="AutoShape 11"/>
          <p:cNvSpPr>
            <a:spLocks noChangeArrowheads="1"/>
          </p:cNvSpPr>
          <p:nvPr/>
        </p:nvSpPr>
        <p:spPr bwMode="auto">
          <a:xfrm rot="301801" flipV="1">
            <a:off x="5667375" y="3448050"/>
            <a:ext cx="433388" cy="358775"/>
          </a:xfrm>
          <a:prstGeom prst="rightArrow">
            <a:avLst>
              <a:gd name="adj1" fmla="val 50000"/>
              <a:gd name="adj2" fmla="val 30199"/>
            </a:avLst>
          </a:prstGeom>
          <a:solidFill>
            <a:srgbClr val="9E75EF">
              <a:alpha val="25882"/>
            </a:srgbClr>
          </a:solidFill>
          <a:ln w="9525" algn="ctr">
            <a:solidFill>
              <a:srgbClr val="9E75E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2299" name="AutoShape 12"/>
          <p:cNvSpPr>
            <a:spLocks noChangeArrowheads="1"/>
          </p:cNvSpPr>
          <p:nvPr/>
        </p:nvSpPr>
        <p:spPr bwMode="auto">
          <a:xfrm rot="2597739" flipV="1">
            <a:off x="5500688" y="4321175"/>
            <a:ext cx="433387" cy="358775"/>
          </a:xfrm>
          <a:prstGeom prst="rightArrow">
            <a:avLst>
              <a:gd name="adj1" fmla="val 50000"/>
              <a:gd name="adj2" fmla="val 30199"/>
            </a:avLst>
          </a:prstGeom>
          <a:solidFill>
            <a:srgbClr val="9E75EF">
              <a:alpha val="25882"/>
            </a:srgbClr>
          </a:solidFill>
          <a:ln w="9525" algn="ctr">
            <a:solidFill>
              <a:srgbClr val="9E75E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2300" name="AutoShape 13"/>
          <p:cNvSpPr>
            <a:spLocks noChangeArrowheads="1"/>
          </p:cNvSpPr>
          <p:nvPr/>
        </p:nvSpPr>
        <p:spPr bwMode="auto">
          <a:xfrm rot="7104700" flipV="1">
            <a:off x="3967957" y="4533106"/>
            <a:ext cx="433388" cy="358775"/>
          </a:xfrm>
          <a:prstGeom prst="rightArrow">
            <a:avLst>
              <a:gd name="adj1" fmla="val 50000"/>
              <a:gd name="adj2" fmla="val 30199"/>
            </a:avLst>
          </a:prstGeom>
          <a:solidFill>
            <a:srgbClr val="9E75EF">
              <a:alpha val="25882"/>
            </a:srgbClr>
          </a:solidFill>
          <a:ln w="9525" algn="ctr">
            <a:solidFill>
              <a:srgbClr val="9E75E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2301" name="AutoShape 14"/>
          <p:cNvSpPr>
            <a:spLocks noChangeArrowheads="1"/>
          </p:cNvSpPr>
          <p:nvPr/>
        </p:nvSpPr>
        <p:spPr bwMode="auto">
          <a:xfrm rot="884885" flipH="1">
            <a:off x="2738438" y="2686050"/>
            <a:ext cx="433387" cy="358775"/>
          </a:xfrm>
          <a:prstGeom prst="rightArrow">
            <a:avLst>
              <a:gd name="adj1" fmla="val 50000"/>
              <a:gd name="adj2" fmla="val 30199"/>
            </a:avLst>
          </a:prstGeom>
          <a:solidFill>
            <a:srgbClr val="9E75EF">
              <a:alpha val="25882"/>
            </a:srgbClr>
          </a:solidFill>
          <a:ln w="9525" algn="ctr">
            <a:solidFill>
              <a:srgbClr val="9E75E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2302" name="AutoShape 15"/>
          <p:cNvSpPr>
            <a:spLocks noChangeArrowheads="1"/>
          </p:cNvSpPr>
          <p:nvPr/>
        </p:nvSpPr>
        <p:spPr bwMode="auto">
          <a:xfrm rot="-1372469" flipH="1" flipV="1">
            <a:off x="2752725" y="3930650"/>
            <a:ext cx="433388" cy="358775"/>
          </a:xfrm>
          <a:prstGeom prst="rightArrow">
            <a:avLst>
              <a:gd name="adj1" fmla="val 50000"/>
              <a:gd name="adj2" fmla="val 30199"/>
            </a:avLst>
          </a:prstGeom>
          <a:solidFill>
            <a:srgbClr val="9E75EF">
              <a:alpha val="25882"/>
            </a:srgbClr>
          </a:solidFill>
          <a:ln w="9525" algn="ctr">
            <a:solidFill>
              <a:srgbClr val="9E75E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2303" name="AutoShape 16"/>
          <p:cNvSpPr>
            <a:spLocks noChangeArrowheads="1"/>
          </p:cNvSpPr>
          <p:nvPr/>
        </p:nvSpPr>
        <p:spPr bwMode="auto">
          <a:xfrm rot="16200000" flipV="1">
            <a:off x="4179094" y="2237581"/>
            <a:ext cx="433388" cy="358775"/>
          </a:xfrm>
          <a:prstGeom prst="rightArrow">
            <a:avLst>
              <a:gd name="adj1" fmla="val 50000"/>
              <a:gd name="adj2" fmla="val 30199"/>
            </a:avLst>
          </a:prstGeom>
          <a:solidFill>
            <a:srgbClr val="9E75EF">
              <a:alpha val="25882"/>
            </a:srgbClr>
          </a:solidFill>
          <a:ln w="9525" algn="ctr">
            <a:solidFill>
              <a:srgbClr val="9E75E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2304" name="Text Box 21"/>
          <p:cNvSpPr txBox="1">
            <a:spLocks noChangeArrowheads="1"/>
          </p:cNvSpPr>
          <p:nvPr/>
        </p:nvSpPr>
        <p:spPr bwMode="auto">
          <a:xfrm>
            <a:off x="6019800" y="3398838"/>
            <a:ext cx="2873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 sz="2000">
                <a:solidFill>
                  <a:srgbClr val="0070C0"/>
                </a:solidFill>
              </a:rPr>
              <a:t>attention aux plantes potentiellement invasives </a:t>
            </a:r>
          </a:p>
        </p:txBody>
      </p:sp>
      <p:pic>
        <p:nvPicPr>
          <p:cNvPr id="18450" name="Picture 23" descr="E:\IMAGES\plantes de couverture\Prospection PDC Locales\Desmodium barbatum\DSCN64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2708920"/>
            <a:ext cx="1924811" cy="144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41175</TotalTime>
  <Words>846</Words>
  <Application>Microsoft Office PowerPoint</Application>
  <PresentationFormat>Affichage à l'écran (4:3)</PresentationFormat>
  <Paragraphs>208</Paragraphs>
  <Slides>25</Slides>
  <Notes>20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25</vt:i4>
      </vt:variant>
    </vt:vector>
  </HeadingPairs>
  <TitlesOfParts>
    <vt:vector size="32" baseType="lpstr">
      <vt:lpstr>Arial</vt:lpstr>
      <vt:lpstr>Calibri</vt:lpstr>
      <vt:lpstr>News Gothic</vt:lpstr>
      <vt:lpstr>Wingdings</vt:lpstr>
      <vt:lpstr>Thème Office</vt:lpstr>
      <vt:lpstr>Graphique</vt:lpstr>
      <vt:lpstr>Acrobat Document</vt:lpstr>
      <vt:lpstr>Présentation PowerPoint</vt:lpstr>
      <vt:lpstr>Quelle est la situation des  cultures fruitières aux Antilles ?</vt:lpstr>
      <vt:lpstr>Réponses de l’agro-écologie</vt:lpstr>
      <vt:lpstr>Nos axes de recherche</vt:lpstr>
      <vt:lpstr>Vous avez dit : mauvaises herbes ?</vt:lpstr>
      <vt:lpstr>Plantes de couverture en vergers</vt:lpstr>
      <vt:lpstr>Plantes de couverture en vergers</vt:lpstr>
      <vt:lpstr>Plantes de couverture en vergers</vt:lpstr>
      <vt:lpstr>Les plantes de couverture doivent répondre à de multiples exigences</vt:lpstr>
      <vt:lpstr>Utiliser des plantes de services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Plantes de couverture en vergers</vt:lpstr>
      <vt:lpstr>Desmodium barbatum (L.) Benth.</vt:lpstr>
      <vt:lpstr>Paspalum conjugatum Berg.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L’introduction de pratiques écologiques dans les systèmes de culture a pour objectif :</vt:lpstr>
    </vt:vector>
  </TitlesOfParts>
  <Company>CIRAD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‘Système de culture’</dc:title>
  <dc:creator>Tixier</dc:creator>
  <cp:lastModifiedBy>Mélanie Vaster</cp:lastModifiedBy>
  <cp:revision>300</cp:revision>
  <dcterms:created xsi:type="dcterms:W3CDTF">2008-10-28T22:42:19Z</dcterms:created>
  <dcterms:modified xsi:type="dcterms:W3CDTF">2011-11-25T11:38:38Z</dcterms:modified>
</cp:coreProperties>
</file>