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8" r:id="rId1"/>
  </p:sldMasterIdLst>
  <p:notesMasterIdLst>
    <p:notesMasterId r:id="rId14"/>
  </p:notesMasterIdLst>
  <p:handoutMasterIdLst>
    <p:handoutMasterId r:id="rId15"/>
  </p:handoutMasterIdLst>
  <p:sldIdLst>
    <p:sldId id="261" r:id="rId2"/>
    <p:sldId id="914" r:id="rId3"/>
    <p:sldId id="916" r:id="rId4"/>
    <p:sldId id="917" r:id="rId5"/>
    <p:sldId id="924" r:id="rId6"/>
    <p:sldId id="925" r:id="rId7"/>
    <p:sldId id="923" r:id="rId8"/>
    <p:sldId id="927" r:id="rId9"/>
    <p:sldId id="922" r:id="rId10"/>
    <p:sldId id="918" r:id="rId11"/>
    <p:sldId id="264" r:id="rId12"/>
    <p:sldId id="921" r:id="rId13"/>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C8E"/>
    <a:srgbClr val="00A3A6"/>
    <a:srgbClr val="27566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678" autoAdjust="0"/>
    <p:restoredTop sz="83813" autoAdjust="0"/>
  </p:normalViewPr>
  <p:slideViewPr>
    <p:cSldViewPr snapToGrid="0">
      <p:cViewPr varScale="1">
        <p:scale>
          <a:sx n="52" d="100"/>
          <a:sy n="52" d="100"/>
        </p:scale>
        <p:origin x="1020" y="24"/>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varScale="1">
        <p:scale>
          <a:sx n="74" d="100"/>
          <a:sy n="74" d="100"/>
        </p:scale>
        <p:origin x="2976" y="7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958033D0-88BE-2C6A-DD5B-8BE89CE4083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013D96D7-9B2F-18E4-4C79-00E64672F62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978EA3B-BEF9-5646-B291-57F409D6CFC2}" type="datetimeFigureOut">
              <a:rPr lang="fr-FR" smtClean="0"/>
              <a:t>20/03/2026</a:t>
            </a:fld>
            <a:endParaRPr lang="fr-FR"/>
          </a:p>
        </p:txBody>
      </p:sp>
      <p:sp>
        <p:nvSpPr>
          <p:cNvPr id="4" name="Espace réservé du pied de page 3">
            <a:extLst>
              <a:ext uri="{FF2B5EF4-FFF2-40B4-BE49-F238E27FC236}">
                <a16:creationId xmlns:a16="http://schemas.microsoft.com/office/drawing/2014/main" id="{35AFD10C-638F-F8B8-3B10-DC53ADF760A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D8991235-EF2E-A409-0EDC-4CDDD899BCF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9344FBB-3153-F148-8E08-389E8D3A21F7}" type="slidenum">
              <a:rPr lang="fr-FR" smtClean="0"/>
              <a:t>‹N°›</a:t>
            </a:fld>
            <a:endParaRPr lang="fr-FR"/>
          </a:p>
        </p:txBody>
      </p:sp>
    </p:spTree>
    <p:extLst>
      <p:ext uri="{BB962C8B-B14F-4D97-AF65-F5344CB8AC3E}">
        <p14:creationId xmlns:p14="http://schemas.microsoft.com/office/powerpoint/2010/main" val="11748517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4D1CD0-0E2E-4162-ACE0-C5D1C0C01754}" type="datetimeFigureOut">
              <a:rPr lang="fr-FR" smtClean="0"/>
              <a:t>20/03/2026</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C60137-6B70-4543-BD04-CF3A88A4215E}" type="slidenum">
              <a:rPr lang="fr-FR" smtClean="0"/>
              <a:t>‹N°›</a:t>
            </a:fld>
            <a:endParaRPr lang="fr-FR"/>
          </a:p>
        </p:txBody>
      </p:sp>
    </p:spTree>
    <p:extLst>
      <p:ext uri="{BB962C8B-B14F-4D97-AF65-F5344CB8AC3E}">
        <p14:creationId xmlns:p14="http://schemas.microsoft.com/office/powerpoint/2010/main" val="6509071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spcBef>
                <a:spcPct val="0"/>
              </a:spcBef>
              <a:buClrTx/>
              <a:buSzTx/>
              <a:buFontTx/>
              <a:buChar char="•"/>
            </a:pPr>
            <a:r>
              <a:rPr lang="fr-FR" altLang="fr-FR" sz="2000" b="1" dirty="0"/>
              <a:t> Biodiversité dans les sols</a:t>
            </a:r>
            <a:endParaRPr lang="fr-FR" altLang="fr-FR" sz="1600" dirty="0"/>
          </a:p>
          <a:p>
            <a:pPr marL="571500" lvl="1" indent="-285750" defTabSz="762000">
              <a:spcBef>
                <a:spcPct val="0"/>
              </a:spcBef>
              <a:buClrTx/>
              <a:buSzTx/>
              <a:buFont typeface="Wingdings" pitchFamily="2" charset="2"/>
              <a:buChar char="§"/>
            </a:pPr>
            <a:r>
              <a:rPr lang="fr-FR" altLang="fr-FR" sz="1600" dirty="0">
                <a:solidFill>
                  <a:srgbClr val="000000"/>
                </a:solidFill>
                <a:cs typeface="Tahoma" pitchFamily="34" charset="0"/>
              </a:rPr>
              <a:t>Richesse et diversité microbienne par extraction d’ADN bactérien et fongique </a:t>
            </a:r>
            <a:r>
              <a:rPr lang="fr-FR" altLang="fr-FR" sz="1200" dirty="0">
                <a:solidFill>
                  <a:srgbClr val="000000"/>
                </a:solidFill>
                <a:cs typeface="Tahoma" pitchFamily="34" charset="0"/>
              </a:rPr>
              <a:t>(</a:t>
            </a:r>
            <a:r>
              <a:rPr lang="fr-FR" altLang="fr-FR" sz="1200" dirty="0" err="1">
                <a:solidFill>
                  <a:srgbClr val="000000"/>
                </a:solidFill>
                <a:cs typeface="Tahoma" pitchFamily="34" charset="0"/>
              </a:rPr>
              <a:t>Génosol</a:t>
            </a:r>
            <a:r>
              <a:rPr lang="fr-FR" altLang="fr-FR" sz="1200" dirty="0">
                <a:solidFill>
                  <a:srgbClr val="000000"/>
                </a:solidFill>
                <a:cs typeface="Tahoma" pitchFamily="34" charset="0"/>
              </a:rPr>
              <a:t>) </a:t>
            </a:r>
          </a:p>
          <a:p>
            <a:pPr marL="571500" lvl="1" indent="-285750" defTabSz="762000">
              <a:spcBef>
                <a:spcPct val="0"/>
              </a:spcBef>
              <a:buClrTx/>
              <a:buSzTx/>
              <a:buFont typeface="Wingdings" pitchFamily="2" charset="2"/>
              <a:buChar char="§"/>
            </a:pPr>
            <a:r>
              <a:rPr lang="fr-FR" altLang="fr-FR" sz="1600" dirty="0"/>
              <a:t>Activités enzymatiques </a:t>
            </a:r>
            <a:r>
              <a:rPr lang="fr-FR" altLang="fr-FR" sz="1200" dirty="0">
                <a:solidFill>
                  <a:srgbClr val="000000"/>
                </a:solidFill>
                <a:cs typeface="Tahoma" pitchFamily="34" charset="0"/>
              </a:rPr>
              <a:t>(</a:t>
            </a:r>
            <a:r>
              <a:rPr lang="fr-FR" altLang="fr-FR" sz="1200" dirty="0" err="1">
                <a:solidFill>
                  <a:srgbClr val="000000"/>
                </a:solidFill>
                <a:cs typeface="Tahoma" pitchFamily="34" charset="0"/>
              </a:rPr>
              <a:t>BioChemEnv</a:t>
            </a:r>
            <a:r>
              <a:rPr lang="fr-FR" altLang="fr-FR" sz="1200" dirty="0">
                <a:solidFill>
                  <a:srgbClr val="000000"/>
                </a:solidFill>
                <a:cs typeface="Tahoma" pitchFamily="34" charset="0"/>
              </a:rPr>
              <a:t>)</a:t>
            </a:r>
          </a:p>
          <a:p>
            <a:pPr marL="571500" lvl="1" indent="-285750" defTabSz="762000">
              <a:spcBef>
                <a:spcPct val="0"/>
              </a:spcBef>
              <a:buClrTx/>
              <a:buSzTx/>
              <a:buFont typeface="Wingdings" pitchFamily="2" charset="2"/>
              <a:buChar char="§"/>
            </a:pPr>
            <a:r>
              <a:rPr lang="fr-FR" altLang="fr-FR" sz="1600" dirty="0"/>
              <a:t>Faune du sol</a:t>
            </a:r>
          </a:p>
          <a:p>
            <a:endParaRPr lang="fr-FR" dirty="0"/>
          </a:p>
        </p:txBody>
      </p:sp>
      <p:sp>
        <p:nvSpPr>
          <p:cNvPr id="4" name="Espace réservé du numéro de diapositive 3"/>
          <p:cNvSpPr>
            <a:spLocks noGrp="1"/>
          </p:cNvSpPr>
          <p:nvPr>
            <p:ph type="sldNum" sz="quarter" idx="5"/>
          </p:nvPr>
        </p:nvSpPr>
        <p:spPr/>
        <p:txBody>
          <a:bodyPr/>
          <a:lstStyle/>
          <a:p>
            <a:fld id="{09C60137-6B70-4543-BD04-CF3A88A4215E}" type="slidenum">
              <a:rPr lang="fr-FR" smtClean="0"/>
              <a:t>9</a:t>
            </a:fld>
            <a:endParaRPr lang="fr-FR"/>
          </a:p>
        </p:txBody>
      </p:sp>
    </p:spTree>
    <p:extLst>
      <p:ext uri="{BB962C8B-B14F-4D97-AF65-F5344CB8AC3E}">
        <p14:creationId xmlns:p14="http://schemas.microsoft.com/office/powerpoint/2010/main" val="4727072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1.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77599E-7D74-701F-3B2D-98701950B833}"/>
              </a:ext>
            </a:extLst>
          </p:cNvPr>
          <p:cNvSpPr>
            <a:spLocks noGrp="1"/>
          </p:cNvSpPr>
          <p:nvPr>
            <p:ph type="ctrTitle"/>
          </p:nvPr>
        </p:nvSpPr>
        <p:spPr>
          <a:xfrm>
            <a:off x="1524000" y="1122363"/>
            <a:ext cx="9144000" cy="2387600"/>
          </a:xfrm>
        </p:spPr>
        <p:txBody>
          <a:bodyPr anchor="b"/>
          <a:lstStyle>
            <a:lvl1pPr algn="ctr">
              <a:defRPr sz="6000"/>
            </a:lvl1pPr>
          </a:lstStyle>
          <a:p>
            <a:r>
              <a:rPr lang="fr-FR" dirty="0"/>
              <a:t>Modifiez le style du titre</a:t>
            </a:r>
          </a:p>
        </p:txBody>
      </p:sp>
      <p:sp>
        <p:nvSpPr>
          <p:cNvPr id="3" name="Sous-titre 2">
            <a:extLst>
              <a:ext uri="{FF2B5EF4-FFF2-40B4-BE49-F238E27FC236}">
                <a16:creationId xmlns:a16="http://schemas.microsoft.com/office/drawing/2014/main" id="{871FC306-4F6B-2910-DDD9-BDB33CDD15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Tree>
    <p:extLst>
      <p:ext uri="{BB962C8B-B14F-4D97-AF65-F5344CB8AC3E}">
        <p14:creationId xmlns:p14="http://schemas.microsoft.com/office/powerpoint/2010/main" val="28249652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Diapositive de titre - Version 1">
    <p:bg>
      <p:bgPr>
        <a:solidFill>
          <a:schemeClr val="bg1"/>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405A067-B49C-4F11-A938-80BC29FEEB6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384765"/>
            <a:ext cx="4076700" cy="2790825"/>
          </a:xfrm>
          <a:prstGeom prst="rect">
            <a:avLst/>
          </a:prstGeom>
        </p:spPr>
      </p:pic>
      <p:pic>
        <p:nvPicPr>
          <p:cNvPr id="6" name="Image 5">
            <a:extLst>
              <a:ext uri="{FF2B5EF4-FFF2-40B4-BE49-F238E27FC236}">
                <a16:creationId xmlns:a16="http://schemas.microsoft.com/office/drawing/2014/main" id="{EC5A9449-A06C-4EA1-A540-CB2DC3C4934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873390" y="2418921"/>
            <a:ext cx="306160" cy="428625"/>
          </a:xfrm>
          <a:prstGeom prst="rect">
            <a:avLst/>
          </a:prstGeom>
        </p:spPr>
      </p:pic>
      <p:sp>
        <p:nvSpPr>
          <p:cNvPr id="8" name="Title 1">
            <a:extLst>
              <a:ext uri="{FF2B5EF4-FFF2-40B4-BE49-F238E27FC236}">
                <a16:creationId xmlns:a16="http://schemas.microsoft.com/office/drawing/2014/main" id="{EBF5AA71-3F4D-4E9E-BA5E-688B6C5A5C68}"/>
              </a:ext>
            </a:extLst>
          </p:cNvPr>
          <p:cNvSpPr>
            <a:spLocks noGrp="1"/>
          </p:cNvSpPr>
          <p:nvPr>
            <p:ph type="ctrTitle"/>
          </p:nvPr>
        </p:nvSpPr>
        <p:spPr>
          <a:xfrm>
            <a:off x="2401843" y="2323859"/>
            <a:ext cx="9144000" cy="1057708"/>
          </a:xfrm>
          <a:prstGeom prst="rect">
            <a:avLst/>
          </a:prstGeom>
        </p:spPr>
        <p:txBody>
          <a:bodyPr anchor="t" anchorCtr="0">
            <a:normAutofit/>
          </a:bodyPr>
          <a:lstStyle>
            <a:lvl1pPr marL="0" indent="0" algn="l">
              <a:buFontTx/>
              <a:buNone/>
              <a:defRPr sz="3600" baseline="0">
                <a:solidFill>
                  <a:srgbClr val="00A3A6"/>
                </a:solidFill>
              </a:defRPr>
            </a:lvl1pPr>
          </a:lstStyle>
          <a:p>
            <a:r>
              <a:rPr lang="fr-FR" dirty="0"/>
              <a:t>Modifiez le style du titre</a:t>
            </a:r>
            <a:endParaRPr lang="en-US" dirty="0"/>
          </a:p>
        </p:txBody>
      </p:sp>
      <p:sp>
        <p:nvSpPr>
          <p:cNvPr id="9" name="Subtitle 2">
            <a:extLst>
              <a:ext uri="{FF2B5EF4-FFF2-40B4-BE49-F238E27FC236}">
                <a16:creationId xmlns:a16="http://schemas.microsoft.com/office/drawing/2014/main" id="{74FC2D0F-6FA4-4470-9D28-7A04906292D7}"/>
              </a:ext>
            </a:extLst>
          </p:cNvPr>
          <p:cNvSpPr>
            <a:spLocks noGrp="1"/>
          </p:cNvSpPr>
          <p:nvPr>
            <p:ph type="subTitle" idx="1"/>
          </p:nvPr>
        </p:nvSpPr>
        <p:spPr>
          <a:xfrm>
            <a:off x="2401843" y="3191097"/>
            <a:ext cx="9144000" cy="654923"/>
          </a:xfrm>
          <a:prstGeom prst="rect">
            <a:avLst/>
          </a:prstGeom>
        </p:spPr>
        <p:txBody>
          <a:bodyPr/>
          <a:lstStyle>
            <a:lvl1pPr marL="0" indent="0" algn="l">
              <a:buNone/>
              <a:defRPr sz="2400">
                <a:solidFill>
                  <a:srgbClr val="00A3A6"/>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dirty="0"/>
              <a:t>Modifiez le style des sous-titres du masque</a:t>
            </a:r>
            <a:endParaRPr lang="en-US" dirty="0"/>
          </a:p>
        </p:txBody>
      </p:sp>
      <p:pic>
        <p:nvPicPr>
          <p:cNvPr id="12" name="Image 11">
            <a:extLst>
              <a:ext uri="{FF2B5EF4-FFF2-40B4-BE49-F238E27FC236}">
                <a16:creationId xmlns:a16="http://schemas.microsoft.com/office/drawing/2014/main" id="{A907DF4E-E263-4F18-9DC1-2EA90EF97B73}"/>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0322692" y="1573714"/>
            <a:ext cx="2578100" cy="2946400"/>
          </a:xfrm>
          <a:prstGeom prst="rect">
            <a:avLst/>
          </a:prstGeom>
        </p:spPr>
      </p:pic>
      <p:sp>
        <p:nvSpPr>
          <p:cNvPr id="2" name="Rectangle 1">
            <a:extLst>
              <a:ext uri="{FF2B5EF4-FFF2-40B4-BE49-F238E27FC236}">
                <a16:creationId xmlns:a16="http://schemas.microsoft.com/office/drawing/2014/main" id="{111834C0-6D79-294D-A57C-D8767765D4C4}"/>
              </a:ext>
            </a:extLst>
          </p:cNvPr>
          <p:cNvSpPr/>
          <p:nvPr userDrawn="1"/>
        </p:nvSpPr>
        <p:spPr>
          <a:xfrm>
            <a:off x="11186440" y="84449"/>
            <a:ext cx="850604" cy="7230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a:extLst>
              <a:ext uri="{FF2B5EF4-FFF2-40B4-BE49-F238E27FC236}">
                <a16:creationId xmlns:a16="http://schemas.microsoft.com/office/drawing/2014/main" id="{E995FD4F-6AC1-7679-36AD-11250E5B5F9C}"/>
              </a:ext>
            </a:extLst>
          </p:cNvPr>
          <p:cNvPicPr>
            <a:picLocks noChangeAspect="1"/>
          </p:cNvPicPr>
          <p:nvPr userDrawn="1"/>
        </p:nvPicPr>
        <p:blipFill>
          <a:blip r:embed="rId5"/>
          <a:stretch>
            <a:fillRect/>
          </a:stretch>
        </p:blipFill>
        <p:spPr>
          <a:xfrm>
            <a:off x="12056" y="5410848"/>
            <a:ext cx="11174384" cy="1428949"/>
          </a:xfrm>
          <a:prstGeom prst="rect">
            <a:avLst/>
          </a:prstGeom>
        </p:spPr>
      </p:pic>
    </p:spTree>
    <p:extLst>
      <p:ext uri="{BB962C8B-B14F-4D97-AF65-F5344CB8AC3E}">
        <p14:creationId xmlns:p14="http://schemas.microsoft.com/office/powerpoint/2010/main" val="29413560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apositive de titre - Version 2">
    <p:bg>
      <p:bgPr>
        <a:solidFill>
          <a:srgbClr val="00A3A6"/>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405A067-B49C-4F11-A938-80BC29FEEB6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 y="2837638"/>
            <a:ext cx="4076190" cy="2790476"/>
          </a:xfrm>
          <a:prstGeom prst="rect">
            <a:avLst/>
          </a:prstGeom>
        </p:spPr>
      </p:pic>
      <p:pic>
        <p:nvPicPr>
          <p:cNvPr id="6" name="Image 5">
            <a:extLst>
              <a:ext uri="{FF2B5EF4-FFF2-40B4-BE49-F238E27FC236}">
                <a16:creationId xmlns:a16="http://schemas.microsoft.com/office/drawing/2014/main" id="{EC5A9449-A06C-4EA1-A540-CB2DC3C4934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69315" y="2825325"/>
            <a:ext cx="314286" cy="428572"/>
          </a:xfrm>
          <a:prstGeom prst="rect">
            <a:avLst/>
          </a:prstGeom>
        </p:spPr>
      </p:pic>
      <p:sp>
        <p:nvSpPr>
          <p:cNvPr id="8" name="Title 1">
            <a:extLst>
              <a:ext uri="{FF2B5EF4-FFF2-40B4-BE49-F238E27FC236}">
                <a16:creationId xmlns:a16="http://schemas.microsoft.com/office/drawing/2014/main" id="{EBF5AA71-3F4D-4E9E-BA5E-688B6C5A5C68}"/>
              </a:ext>
            </a:extLst>
          </p:cNvPr>
          <p:cNvSpPr>
            <a:spLocks noGrp="1"/>
          </p:cNvSpPr>
          <p:nvPr>
            <p:ph type="ctrTitle"/>
          </p:nvPr>
        </p:nvSpPr>
        <p:spPr>
          <a:xfrm>
            <a:off x="2401843" y="2767207"/>
            <a:ext cx="9144000" cy="1057708"/>
          </a:xfrm>
          <a:prstGeom prst="rect">
            <a:avLst/>
          </a:prstGeom>
        </p:spPr>
        <p:txBody>
          <a:bodyPr anchor="t" anchorCtr="0">
            <a:normAutofit/>
          </a:bodyPr>
          <a:lstStyle>
            <a:lvl1pPr marL="0" indent="0" algn="l">
              <a:buFontTx/>
              <a:buNone/>
              <a:defRPr sz="3600">
                <a:solidFill>
                  <a:schemeClr val="bg1"/>
                </a:solidFill>
              </a:defRPr>
            </a:lvl1pPr>
          </a:lstStyle>
          <a:p>
            <a:r>
              <a:rPr lang="fr-FR"/>
              <a:t>Modifiez le style du titre</a:t>
            </a:r>
            <a:endParaRPr lang="en-US" dirty="0"/>
          </a:p>
        </p:txBody>
      </p:sp>
      <p:sp>
        <p:nvSpPr>
          <p:cNvPr id="9" name="Subtitle 2">
            <a:extLst>
              <a:ext uri="{FF2B5EF4-FFF2-40B4-BE49-F238E27FC236}">
                <a16:creationId xmlns:a16="http://schemas.microsoft.com/office/drawing/2014/main" id="{74FC2D0F-6FA4-4470-9D28-7A04906292D7}"/>
              </a:ext>
            </a:extLst>
          </p:cNvPr>
          <p:cNvSpPr>
            <a:spLocks noGrp="1"/>
          </p:cNvSpPr>
          <p:nvPr>
            <p:ph type="subTitle" idx="1"/>
          </p:nvPr>
        </p:nvSpPr>
        <p:spPr>
          <a:xfrm>
            <a:off x="2401843" y="3634445"/>
            <a:ext cx="9144000" cy="654923"/>
          </a:xfrm>
          <a:prstGeom prst="rect">
            <a:avLst/>
          </a:prstGeom>
        </p:spPr>
        <p:txBody>
          <a:bodyPr/>
          <a:lstStyle>
            <a:lvl1pPr marL="0" indent="0" algn="l">
              <a:buNone/>
              <a:defRPr sz="2400">
                <a:solidFill>
                  <a:srgbClr val="27566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dirty="0"/>
              <a:t>Modifiez le style des sous-titres du masque</a:t>
            </a:r>
            <a:endParaRPr lang="en-US" dirty="0"/>
          </a:p>
        </p:txBody>
      </p:sp>
      <p:pic>
        <p:nvPicPr>
          <p:cNvPr id="10" name="Image 9">
            <a:extLst>
              <a:ext uri="{FF2B5EF4-FFF2-40B4-BE49-F238E27FC236}">
                <a16:creationId xmlns:a16="http://schemas.microsoft.com/office/drawing/2014/main" id="{3CA9BF7D-C802-476C-8BB6-A1EF0A58A775}"/>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0256793" y="2161245"/>
            <a:ext cx="2578100" cy="2946400"/>
          </a:xfrm>
          <a:prstGeom prst="rect">
            <a:avLst/>
          </a:prstGeom>
        </p:spPr>
      </p:pic>
      <p:sp>
        <p:nvSpPr>
          <p:cNvPr id="11" name="Rectangle 10">
            <a:extLst>
              <a:ext uri="{FF2B5EF4-FFF2-40B4-BE49-F238E27FC236}">
                <a16:creationId xmlns:a16="http://schemas.microsoft.com/office/drawing/2014/main" id="{8D3D7A61-B696-4D02-37F2-266FC63CEB03}"/>
              </a:ext>
            </a:extLst>
          </p:cNvPr>
          <p:cNvSpPr/>
          <p:nvPr userDrawn="1"/>
        </p:nvSpPr>
        <p:spPr>
          <a:xfrm>
            <a:off x="11186440" y="84449"/>
            <a:ext cx="850604" cy="723014"/>
          </a:xfrm>
          <a:prstGeom prst="rect">
            <a:avLst/>
          </a:prstGeom>
          <a:solidFill>
            <a:srgbClr val="00A3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2606443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a:xfrm>
            <a:off x="1122336" y="1747095"/>
            <a:ext cx="9724504" cy="4009911"/>
          </a:xfrm>
          <a:prstGeom prst="rect">
            <a:avLst/>
          </a:prstGeom>
        </p:spPr>
        <p:txBody>
          <a:bodyPr/>
          <a:lstStyle>
            <a:lvl1pPr>
              <a:defRPr sz="2400" b="0"/>
            </a:lvl1pPr>
            <a:lvl2pPr>
              <a:defRPr sz="2200"/>
            </a:lvl2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9" name="Title 1">
            <a:extLst>
              <a:ext uri="{FF2B5EF4-FFF2-40B4-BE49-F238E27FC236}">
                <a16:creationId xmlns:a16="http://schemas.microsoft.com/office/drawing/2014/main" id="{640F9627-3E1A-4004-ABFB-AFCBC126ED3C}"/>
              </a:ext>
            </a:extLst>
          </p:cNvPr>
          <p:cNvSpPr>
            <a:spLocks noGrp="1"/>
          </p:cNvSpPr>
          <p:nvPr>
            <p:ph type="title"/>
          </p:nvPr>
        </p:nvSpPr>
        <p:spPr>
          <a:xfrm>
            <a:off x="743192" y="149638"/>
            <a:ext cx="10216343" cy="888251"/>
          </a:xfrm>
          <a:prstGeom prst="rect">
            <a:avLst/>
          </a:prstGeom>
        </p:spPr>
        <p:txBody>
          <a:bodyPr anchor="ctr" anchorCtr="0">
            <a:normAutofit/>
          </a:bodyPr>
          <a:lstStyle>
            <a:lvl1pPr>
              <a:defRPr sz="3000"/>
            </a:lvl1pPr>
          </a:lstStyle>
          <a:p>
            <a:r>
              <a:rPr lang="fr-FR"/>
              <a:t>Modifiez le style du titre</a:t>
            </a:r>
            <a:endParaRPr lang="en-US" dirty="0"/>
          </a:p>
        </p:txBody>
      </p:sp>
      <p:sp>
        <p:nvSpPr>
          <p:cNvPr id="10" name="Subtitle 2">
            <a:extLst>
              <a:ext uri="{FF2B5EF4-FFF2-40B4-BE49-F238E27FC236}">
                <a16:creationId xmlns:a16="http://schemas.microsoft.com/office/drawing/2014/main" id="{EA145E71-E6DC-460B-BD9E-537A5B24AA29}"/>
              </a:ext>
            </a:extLst>
          </p:cNvPr>
          <p:cNvSpPr>
            <a:spLocks noGrp="1"/>
          </p:cNvSpPr>
          <p:nvPr>
            <p:ph type="subTitle" idx="10"/>
          </p:nvPr>
        </p:nvSpPr>
        <p:spPr>
          <a:xfrm>
            <a:off x="1122336" y="858842"/>
            <a:ext cx="9837199" cy="679019"/>
          </a:xfrm>
          <a:prstGeom prst="rect">
            <a:avLst/>
          </a:prstGeom>
        </p:spPr>
        <p:txBody>
          <a:bodyPr>
            <a:normAutofit/>
          </a:bodyPr>
          <a:lstStyle>
            <a:lvl1pPr marL="0" indent="0" algn="l">
              <a:buNone/>
              <a:defRPr sz="2000">
                <a:solidFill>
                  <a:srgbClr val="27566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a:t>Modifiez le style des sous-titres du masque</a:t>
            </a:r>
            <a:endParaRPr lang="en-US" dirty="0"/>
          </a:p>
        </p:txBody>
      </p:sp>
    </p:spTree>
    <p:extLst>
      <p:ext uri="{BB962C8B-B14F-4D97-AF65-F5344CB8AC3E}">
        <p14:creationId xmlns:p14="http://schemas.microsoft.com/office/powerpoint/2010/main" val="12280009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Deux contenu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122336" y="1537860"/>
            <a:ext cx="4401589" cy="4351339"/>
          </a:xfrm>
          <a:prstGeom prst="rect">
            <a:avLst/>
          </a:prstGeom>
        </p:spPr>
        <p:txBody>
          <a:bodyPr/>
          <a:lstStyle>
            <a:lvl1pPr>
              <a:defRPr sz="2400"/>
            </a:lvl1pPr>
            <a:lvl2pPr>
              <a:defRPr sz="2200"/>
            </a:lvl2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145996" y="1537860"/>
            <a:ext cx="4401589" cy="4351339"/>
          </a:xfrm>
          <a:prstGeom prst="rect">
            <a:avLst/>
          </a:prstGeom>
        </p:spPr>
        <p:txBody>
          <a:bodyPr/>
          <a:lstStyle>
            <a:lvl1pPr>
              <a:defRPr sz="2400"/>
            </a:lvl1pPr>
            <a:lvl2pPr>
              <a:defRPr sz="2200"/>
            </a:lvl2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0" name="Title 1">
            <a:extLst>
              <a:ext uri="{FF2B5EF4-FFF2-40B4-BE49-F238E27FC236}">
                <a16:creationId xmlns:a16="http://schemas.microsoft.com/office/drawing/2014/main" id="{DF91C4CC-48F8-459E-8260-CB6FFD7E866E}"/>
              </a:ext>
            </a:extLst>
          </p:cNvPr>
          <p:cNvSpPr>
            <a:spLocks noGrp="1"/>
          </p:cNvSpPr>
          <p:nvPr>
            <p:ph type="title"/>
          </p:nvPr>
        </p:nvSpPr>
        <p:spPr>
          <a:xfrm>
            <a:off x="743192" y="149638"/>
            <a:ext cx="10216343" cy="888251"/>
          </a:xfrm>
          <a:prstGeom prst="rect">
            <a:avLst/>
          </a:prstGeom>
        </p:spPr>
        <p:txBody>
          <a:bodyPr anchor="ctr" anchorCtr="0">
            <a:normAutofit/>
          </a:bodyPr>
          <a:lstStyle>
            <a:lvl1pPr>
              <a:defRPr sz="3000"/>
            </a:lvl1pPr>
          </a:lstStyle>
          <a:p>
            <a:r>
              <a:rPr lang="fr-FR"/>
              <a:t>Modifiez le style du titre</a:t>
            </a:r>
            <a:endParaRPr lang="en-US" dirty="0"/>
          </a:p>
        </p:txBody>
      </p:sp>
      <p:sp>
        <p:nvSpPr>
          <p:cNvPr id="11" name="Subtitle 2">
            <a:extLst>
              <a:ext uri="{FF2B5EF4-FFF2-40B4-BE49-F238E27FC236}">
                <a16:creationId xmlns:a16="http://schemas.microsoft.com/office/drawing/2014/main" id="{AFD9EB01-BC37-475E-8D86-8ADA8009556E}"/>
              </a:ext>
            </a:extLst>
          </p:cNvPr>
          <p:cNvSpPr>
            <a:spLocks noGrp="1"/>
          </p:cNvSpPr>
          <p:nvPr>
            <p:ph type="subTitle" idx="10"/>
          </p:nvPr>
        </p:nvSpPr>
        <p:spPr>
          <a:xfrm>
            <a:off x="1122336" y="858842"/>
            <a:ext cx="9837199" cy="679019"/>
          </a:xfrm>
          <a:prstGeom prst="rect">
            <a:avLst/>
          </a:prstGeom>
        </p:spPr>
        <p:txBody>
          <a:bodyPr>
            <a:normAutofit/>
          </a:bodyPr>
          <a:lstStyle>
            <a:lvl1pPr marL="0" indent="0" algn="l">
              <a:buNone/>
              <a:defRPr sz="2000">
                <a:solidFill>
                  <a:srgbClr val="27566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a:t>Modifiez le style des sous-titres du masque</a:t>
            </a:r>
            <a:endParaRPr lang="en-US" dirty="0"/>
          </a:p>
        </p:txBody>
      </p:sp>
    </p:spTree>
    <p:extLst>
      <p:ext uri="{BB962C8B-B14F-4D97-AF65-F5344CB8AC3E}">
        <p14:creationId xmlns:p14="http://schemas.microsoft.com/office/powerpoint/2010/main" val="17954374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mpara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22336" y="1537860"/>
            <a:ext cx="4330297" cy="817595"/>
          </a:xfrm>
          <a:prstGeom prst="rect">
            <a:avLst/>
          </a:prstGeom>
        </p:spPr>
        <p:txBody>
          <a:bodyPr anchor="b">
            <a:normAutofit/>
          </a:bodyPr>
          <a:lstStyle>
            <a:lvl1pPr marL="0" indent="0">
              <a:buNone/>
              <a:defRPr sz="22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1122336" y="2355454"/>
            <a:ext cx="4330297" cy="3369393"/>
          </a:xfrm>
          <a:prstGeom prst="rect">
            <a:avLst/>
          </a:prstGeom>
        </p:spPr>
        <p:txBody>
          <a:bodyPr/>
          <a:lstStyle>
            <a:lvl1pPr>
              <a:defRPr sz="2400"/>
            </a:lvl1pPr>
            <a:lvl2pPr>
              <a:defRPr sz="2000"/>
            </a:lvl2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104140" y="1537860"/>
            <a:ext cx="4351624" cy="817595"/>
          </a:xfrm>
          <a:prstGeom prst="rect">
            <a:avLst/>
          </a:prstGeom>
        </p:spPr>
        <p:txBody>
          <a:bodyPr anchor="b">
            <a:normAutofit/>
          </a:bodyPr>
          <a:lstStyle>
            <a:lvl1pPr marL="0" indent="0">
              <a:buNone/>
              <a:defRPr sz="22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104140" y="2355454"/>
            <a:ext cx="4351624" cy="3369393"/>
          </a:xfrm>
          <a:prstGeom prst="rect">
            <a:avLst/>
          </a:prstGeom>
        </p:spPr>
        <p:txBody>
          <a:bodyPr/>
          <a:lstStyle>
            <a:lvl1pPr>
              <a:defRPr sz="2400"/>
            </a:lvl1pPr>
            <a:lvl2pPr>
              <a:defRPr sz="2000"/>
            </a:lvl2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2" name="Title 1">
            <a:extLst>
              <a:ext uri="{FF2B5EF4-FFF2-40B4-BE49-F238E27FC236}">
                <a16:creationId xmlns:a16="http://schemas.microsoft.com/office/drawing/2014/main" id="{1F8A4CBC-A3CA-47B3-81F3-C727E04275D4}"/>
              </a:ext>
            </a:extLst>
          </p:cNvPr>
          <p:cNvSpPr>
            <a:spLocks noGrp="1"/>
          </p:cNvSpPr>
          <p:nvPr>
            <p:ph type="title"/>
          </p:nvPr>
        </p:nvSpPr>
        <p:spPr>
          <a:xfrm>
            <a:off x="743192" y="149638"/>
            <a:ext cx="10216343" cy="888251"/>
          </a:xfrm>
          <a:prstGeom prst="rect">
            <a:avLst/>
          </a:prstGeom>
        </p:spPr>
        <p:txBody>
          <a:bodyPr anchor="ctr" anchorCtr="0">
            <a:normAutofit/>
          </a:bodyPr>
          <a:lstStyle>
            <a:lvl1pPr>
              <a:defRPr sz="3000"/>
            </a:lvl1pPr>
          </a:lstStyle>
          <a:p>
            <a:r>
              <a:rPr lang="fr-FR"/>
              <a:t>Modifiez le style du titre</a:t>
            </a:r>
            <a:endParaRPr lang="en-US" dirty="0"/>
          </a:p>
        </p:txBody>
      </p:sp>
      <p:sp>
        <p:nvSpPr>
          <p:cNvPr id="13" name="Subtitle 2">
            <a:extLst>
              <a:ext uri="{FF2B5EF4-FFF2-40B4-BE49-F238E27FC236}">
                <a16:creationId xmlns:a16="http://schemas.microsoft.com/office/drawing/2014/main" id="{B1D175C3-B714-432E-8A1F-D0A82822D0DC}"/>
              </a:ext>
            </a:extLst>
          </p:cNvPr>
          <p:cNvSpPr>
            <a:spLocks noGrp="1"/>
          </p:cNvSpPr>
          <p:nvPr>
            <p:ph type="subTitle" idx="10"/>
          </p:nvPr>
        </p:nvSpPr>
        <p:spPr>
          <a:xfrm>
            <a:off x="1122336" y="858842"/>
            <a:ext cx="9837199" cy="679019"/>
          </a:xfrm>
          <a:prstGeom prst="rect">
            <a:avLst/>
          </a:prstGeom>
        </p:spPr>
        <p:txBody>
          <a:bodyPr>
            <a:normAutofit/>
          </a:bodyPr>
          <a:lstStyle>
            <a:lvl1pPr marL="0" indent="0" algn="l">
              <a:buNone/>
              <a:defRPr sz="2000">
                <a:solidFill>
                  <a:srgbClr val="27566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a:t>Modifiez le style des sous-titres du masque</a:t>
            </a:r>
            <a:endParaRPr lang="en-US" dirty="0"/>
          </a:p>
        </p:txBody>
      </p:sp>
    </p:spTree>
    <p:extLst>
      <p:ext uri="{BB962C8B-B14F-4D97-AF65-F5344CB8AC3E}">
        <p14:creationId xmlns:p14="http://schemas.microsoft.com/office/powerpoint/2010/main" val="16515269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A9EBC14-F402-CDAA-8338-B6BFD11ED203}"/>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1A8C6F50-2C7D-F3E2-08C2-3B816A6AF199}"/>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9147944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1D70D18-F1AB-3C76-DE28-8F560AFA21B2}"/>
              </a:ext>
            </a:extLst>
          </p:cNvPr>
          <p:cNvSpPr>
            <a:spLocks noGrp="1"/>
          </p:cNvSpPr>
          <p:nvPr>
            <p:ph type="title"/>
          </p:nvPr>
        </p:nvSpPr>
        <p:spPr>
          <a:xfrm>
            <a:off x="4416878" y="1697683"/>
            <a:ext cx="6930571"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C210355C-5BE2-8D9C-1C53-2DFF653CB763}"/>
              </a:ext>
            </a:extLst>
          </p:cNvPr>
          <p:cNvSpPr>
            <a:spLocks noGrp="1"/>
          </p:cNvSpPr>
          <p:nvPr>
            <p:ph type="body" idx="1"/>
          </p:nvPr>
        </p:nvSpPr>
        <p:spPr>
          <a:xfrm>
            <a:off x="4416878" y="4589463"/>
            <a:ext cx="6930572" cy="134651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Tree>
    <p:extLst>
      <p:ext uri="{BB962C8B-B14F-4D97-AF65-F5344CB8AC3E}">
        <p14:creationId xmlns:p14="http://schemas.microsoft.com/office/powerpoint/2010/main" val="4470769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6B4ED17-040C-E10D-3362-B8B726117D6D}"/>
              </a:ext>
            </a:extLst>
          </p:cNvPr>
          <p:cNvSpPr>
            <a:spLocks noGrp="1"/>
          </p:cNvSpPr>
          <p:nvPr>
            <p:ph type="title"/>
          </p:nvPr>
        </p:nvSpPr>
        <p:spPr/>
        <p:txBody>
          <a:bodyPr/>
          <a:lstStyle>
            <a:lvl1pPr>
              <a:defRPr b="1"/>
            </a:lvl1pPr>
          </a:lstStyle>
          <a:p>
            <a:r>
              <a:rPr lang="fr-FR"/>
              <a:t>Modifiez le style du titre</a:t>
            </a:r>
          </a:p>
        </p:txBody>
      </p:sp>
      <p:sp>
        <p:nvSpPr>
          <p:cNvPr id="3" name="Espace réservé du contenu 2">
            <a:extLst>
              <a:ext uri="{FF2B5EF4-FFF2-40B4-BE49-F238E27FC236}">
                <a16:creationId xmlns:a16="http://schemas.microsoft.com/office/drawing/2014/main" id="{A6D9D2BA-2120-C52A-0CC0-64C905A8A377}"/>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935AACCF-97D1-81BB-D66A-B918E46B1BEA}"/>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9097114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9C6480A-86C6-80EB-F9E2-3C78B7E7E6C9}"/>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2E9B085C-BAFA-CC06-3628-9A45C6B3C3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16FD7248-1392-ADF7-CF93-A8FBD270E6A1}"/>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47831375-4055-4D11-A373-3D5127B2A8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1D2957E0-E3F7-6452-668A-A3A07B05979B}"/>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8734271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2F598B-84C0-C9AC-D444-935CA3701783}"/>
              </a:ext>
            </a:extLst>
          </p:cNvPr>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966831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65298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4A33166-DCC4-15F7-35E8-44AA01A099D0}"/>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08D46BB9-0BBC-6394-B044-79FBD4075D0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texte 3">
            <a:extLst>
              <a:ext uri="{FF2B5EF4-FFF2-40B4-BE49-F238E27FC236}">
                <a16:creationId xmlns:a16="http://schemas.microsoft.com/office/drawing/2014/main" id="{A3279092-FC0B-9198-226D-F006040143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Tree>
    <p:extLst>
      <p:ext uri="{BB962C8B-B14F-4D97-AF65-F5344CB8AC3E}">
        <p14:creationId xmlns:p14="http://schemas.microsoft.com/office/powerpoint/2010/main" val="17186134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92379C-9DB7-3216-A21D-8E46811E4617}"/>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9EF9D37F-6772-1973-DCD2-14D9DFC67D6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F88D35A3-D40E-C35E-3076-729303BDA4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Tree>
    <p:extLst>
      <p:ext uri="{BB962C8B-B14F-4D97-AF65-F5344CB8AC3E}">
        <p14:creationId xmlns:p14="http://schemas.microsoft.com/office/powerpoint/2010/main" val="37609878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2A898738-E13D-9B2F-26C7-92ACCBF085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a:extLst>
              <a:ext uri="{FF2B5EF4-FFF2-40B4-BE49-F238E27FC236}">
                <a16:creationId xmlns:a16="http://schemas.microsoft.com/office/drawing/2014/main" id="{CDC94AD2-F16A-D749-718D-970FD46375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7" name="ZoneTexte 6">
            <a:extLst>
              <a:ext uri="{FF2B5EF4-FFF2-40B4-BE49-F238E27FC236}">
                <a16:creationId xmlns:a16="http://schemas.microsoft.com/office/drawing/2014/main" id="{4BDD2CE4-E8AF-738C-5CD6-793BC6935076}"/>
              </a:ext>
            </a:extLst>
          </p:cNvPr>
          <p:cNvSpPr txBox="1"/>
          <p:nvPr userDrawn="1"/>
        </p:nvSpPr>
        <p:spPr>
          <a:xfrm>
            <a:off x="9923119" y="6337738"/>
            <a:ext cx="2088931" cy="276999"/>
          </a:xfrm>
          <a:prstGeom prst="rect">
            <a:avLst/>
          </a:prstGeom>
          <a:noFill/>
        </p:spPr>
        <p:txBody>
          <a:bodyPr wrap="square" rtlCol="0">
            <a:spAutoFit/>
          </a:bodyPr>
          <a:lstStyle/>
          <a:p>
            <a:pPr algn="r"/>
            <a:r>
              <a:rPr lang="fr-FR" sz="1200" b="0" baseline="0" dirty="0">
                <a:solidFill>
                  <a:schemeClr val="accent6"/>
                </a:solidFill>
                <a:latin typeface="Raleway" panose="020B0503030101060003" pitchFamily="34" charset="0"/>
              </a:rPr>
              <a:t>p. </a:t>
            </a:r>
            <a:fld id="{10B4F56D-375A-4CA4-ABA3-E73F3ECBB440}" type="slidenum">
              <a:rPr lang="fr-FR" sz="1200" b="0" baseline="0" smtClean="0">
                <a:solidFill>
                  <a:schemeClr val="accent6"/>
                </a:solidFill>
                <a:latin typeface="Raleway" panose="020B0503030101060003" pitchFamily="34" charset="0"/>
              </a:rPr>
              <a:pPr algn="r"/>
              <a:t>‹N°›</a:t>
            </a:fld>
            <a:endParaRPr lang="fr-FR" sz="1200" b="0" baseline="0" dirty="0">
              <a:solidFill>
                <a:schemeClr val="accent6"/>
              </a:solidFill>
              <a:latin typeface="Raleway" panose="020B0503030101060003" pitchFamily="34" charset="0"/>
            </a:endParaRPr>
          </a:p>
        </p:txBody>
      </p:sp>
      <p:pic>
        <p:nvPicPr>
          <p:cNvPr id="6" name="Image 5">
            <a:extLst>
              <a:ext uri="{FF2B5EF4-FFF2-40B4-BE49-F238E27FC236}">
                <a16:creationId xmlns:a16="http://schemas.microsoft.com/office/drawing/2014/main" id="{2F000C49-7671-421F-B70A-B57B4B176682}"/>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p:blipFill>
        <p:spPr>
          <a:xfrm>
            <a:off x="11514123" y="365125"/>
            <a:ext cx="422654" cy="483033"/>
          </a:xfrm>
          <a:prstGeom prst="rect">
            <a:avLst/>
          </a:prstGeom>
        </p:spPr>
      </p:pic>
      <p:sp>
        <p:nvSpPr>
          <p:cNvPr id="11" name="Espace réservé du pied de page 4">
            <a:extLst>
              <a:ext uri="{FF2B5EF4-FFF2-40B4-BE49-F238E27FC236}">
                <a16:creationId xmlns:a16="http://schemas.microsoft.com/office/drawing/2014/main" id="{9ED325E0-AA91-4BC9-9B4A-743EB3BDE027}"/>
              </a:ext>
            </a:extLst>
          </p:cNvPr>
          <p:cNvSpPr>
            <a:spLocks noGrp="1"/>
          </p:cNvSpPr>
          <p:nvPr>
            <p:ph type="ftr" sz="quarter" idx="3"/>
          </p:nvPr>
        </p:nvSpPr>
        <p:spPr>
          <a:xfrm>
            <a:off x="1949669" y="4884511"/>
            <a:ext cx="79734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dirty="0"/>
          </a:p>
        </p:txBody>
      </p:sp>
      <p:sp>
        <p:nvSpPr>
          <p:cNvPr id="13" name="ZoneTexte 12">
            <a:extLst>
              <a:ext uri="{FF2B5EF4-FFF2-40B4-BE49-F238E27FC236}">
                <a16:creationId xmlns:a16="http://schemas.microsoft.com/office/drawing/2014/main" id="{0D87D818-99BA-479A-A52C-94AEB2799EB2}"/>
              </a:ext>
            </a:extLst>
          </p:cNvPr>
          <p:cNvSpPr txBox="1"/>
          <p:nvPr userDrawn="1"/>
        </p:nvSpPr>
        <p:spPr>
          <a:xfrm>
            <a:off x="0" y="6550223"/>
            <a:ext cx="113538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baseline="0" dirty="0">
                <a:solidFill>
                  <a:schemeClr val="bg1">
                    <a:lumMod val="50000"/>
                  </a:schemeClr>
                </a:solidFill>
                <a:latin typeface="Raleway Medium" panose="020B0503030101060003" pitchFamily="34" charset="77"/>
                <a:ea typeface="+mj-ea"/>
                <a:cs typeface="+mj-cs"/>
              </a:rPr>
              <a:t>Carrefour de l’innovation INRAE - Quels modèles économiques des nouveaux modes de production dans des hotspots de biodiversité ?  - 19/03/2026</a:t>
            </a:r>
          </a:p>
          <a:p>
            <a:r>
              <a:rPr lang="fr-FR" sz="1200" kern="1200" baseline="0" dirty="0">
                <a:solidFill>
                  <a:schemeClr val="bg1">
                    <a:lumMod val="50000"/>
                  </a:schemeClr>
                </a:solidFill>
                <a:latin typeface="Raleway Medium" panose="020B0503030101060003" pitchFamily="34" charset="77"/>
                <a:ea typeface="+mj-ea"/>
                <a:cs typeface="+mj-cs"/>
              </a:rPr>
              <a:t> - </a:t>
            </a:r>
          </a:p>
        </p:txBody>
      </p:sp>
    </p:spTree>
    <p:extLst>
      <p:ext uri="{BB962C8B-B14F-4D97-AF65-F5344CB8AC3E}">
        <p14:creationId xmlns:p14="http://schemas.microsoft.com/office/powerpoint/2010/main" val="3738504111"/>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700" r:id="rId10"/>
    <p:sldLayoutId id="2147483673" r:id="rId11"/>
    <p:sldLayoutId id="2147483662" r:id="rId12"/>
    <p:sldLayoutId id="2147483664" r:id="rId13"/>
    <p:sldLayoutId id="2147483665" r:id="rId14"/>
  </p:sldLayoutIdLst>
  <p:txStyles>
    <p:titleStyle>
      <a:lvl1pPr algn="l" defTabSz="914400" rtl="0" eaLnBrk="1" latinLnBrk="0" hangingPunct="1">
        <a:lnSpc>
          <a:spcPct val="90000"/>
        </a:lnSpc>
        <a:spcBef>
          <a:spcPct val="0"/>
        </a:spcBef>
        <a:buNone/>
        <a:defRPr sz="4400" kern="1200" baseline="0">
          <a:solidFill>
            <a:srgbClr val="008C8E"/>
          </a:solidFill>
          <a:latin typeface="Raleway Medium" panose="020B0503030101060003"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accent4">
              <a:lumMod val="50000"/>
            </a:schemeClr>
          </a:solidFill>
          <a:latin typeface="Avenir Next LT Pro Demi Condens" panose="020B040302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Avenir Next LT Pro Medium Conde" panose="020B0403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Avenir Next LT Pro Condensed" panose="020B0506020202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venir Next LT Pro Condensed" panose="020B0506020202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venir Next LT Pro Condensed" panose="020B0506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3.jpeg"/><Relationship Id="rId7" Type="http://schemas.openxmlformats.org/officeDocument/2006/relationships/image" Target="../media/image67.jpeg"/><Relationship Id="rId2" Type="http://schemas.openxmlformats.org/officeDocument/2006/relationships/image" Target="../media/image62.jpeg"/><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8.png"/><Relationship Id="rId1" Type="http://schemas.openxmlformats.org/officeDocument/2006/relationships/slideLayout" Target="../slideLayouts/slideLayout12.xml"/><Relationship Id="rId5" Type="http://schemas.openxmlformats.org/officeDocument/2006/relationships/image" Target="../media/image70.jpeg"/><Relationship Id="rId4" Type="http://schemas.openxmlformats.org/officeDocument/2006/relationships/image" Target="../media/image69.png"/></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image" Target="../media/image12.jpg"/><Relationship Id="rId1" Type="http://schemas.openxmlformats.org/officeDocument/2006/relationships/slideLayout" Target="../slideLayouts/slideLayout1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g"/><Relationship Id="rId9" Type="http://schemas.openxmlformats.org/officeDocument/2006/relationships/image" Target="../media/image9.jpeg"/></Relationships>
</file>

<file path=ppt/slides/_rels/slide5.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png"/><Relationship Id="rId7" Type="http://schemas.openxmlformats.org/officeDocument/2006/relationships/image" Target="../media/image24.jpeg"/><Relationship Id="rId2" Type="http://schemas.openxmlformats.org/officeDocument/2006/relationships/image" Target="../media/image19.png"/><Relationship Id="rId1" Type="http://schemas.openxmlformats.org/officeDocument/2006/relationships/slideLayout" Target="../slideLayouts/slideLayout12.xml"/><Relationship Id="rId6" Type="http://schemas.openxmlformats.org/officeDocument/2006/relationships/image" Target="../media/image23.emf"/><Relationship Id="rId5" Type="http://schemas.openxmlformats.org/officeDocument/2006/relationships/image" Target="../media/image22.jpeg"/><Relationship Id="rId4" Type="http://schemas.openxmlformats.org/officeDocument/2006/relationships/image" Target="../media/image21.png"/><Relationship Id="rId9"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33.jpeg"/><Relationship Id="rId13" Type="http://schemas.openxmlformats.org/officeDocument/2006/relationships/image" Target="../media/image38.jpeg"/><Relationship Id="rId3" Type="http://schemas.openxmlformats.org/officeDocument/2006/relationships/image" Target="../media/image28.jpg"/><Relationship Id="rId7" Type="http://schemas.openxmlformats.org/officeDocument/2006/relationships/image" Target="../media/image32.jpg"/><Relationship Id="rId12" Type="http://schemas.openxmlformats.org/officeDocument/2006/relationships/image" Target="../media/image37.jpeg"/><Relationship Id="rId2" Type="http://schemas.openxmlformats.org/officeDocument/2006/relationships/image" Target="../media/image27.png"/><Relationship Id="rId1" Type="http://schemas.openxmlformats.org/officeDocument/2006/relationships/slideLayout" Target="../slideLayouts/slideLayout12.xml"/><Relationship Id="rId6" Type="http://schemas.openxmlformats.org/officeDocument/2006/relationships/image" Target="../media/image31.jpeg"/><Relationship Id="rId11" Type="http://schemas.openxmlformats.org/officeDocument/2006/relationships/image" Target="../media/image36.jpeg"/><Relationship Id="rId5" Type="http://schemas.openxmlformats.org/officeDocument/2006/relationships/image" Target="../media/image30.jpeg"/><Relationship Id="rId10" Type="http://schemas.openxmlformats.org/officeDocument/2006/relationships/image" Target="../media/image35.jpeg"/><Relationship Id="rId4" Type="http://schemas.openxmlformats.org/officeDocument/2006/relationships/image" Target="../media/image29.jpeg"/><Relationship Id="rId9"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4.xml"/><Relationship Id="rId5" Type="http://schemas.openxmlformats.org/officeDocument/2006/relationships/image" Target="../media/image42.jpeg"/><Relationship Id="rId4" Type="http://schemas.openxmlformats.org/officeDocument/2006/relationships/image" Target="../media/image41.tiff"/></Relationships>
</file>

<file path=ppt/slides/_rels/slide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jpeg"/><Relationship Id="rId2" Type="http://schemas.openxmlformats.org/officeDocument/2006/relationships/image" Target="../media/image43.png"/><Relationship Id="rId1" Type="http://schemas.openxmlformats.org/officeDocument/2006/relationships/slideLayout" Target="../slideLayouts/slideLayout4.xml"/><Relationship Id="rId6" Type="http://schemas.openxmlformats.org/officeDocument/2006/relationships/image" Target="../media/image47.jpeg"/><Relationship Id="rId5" Type="http://schemas.openxmlformats.org/officeDocument/2006/relationships/image" Target="../media/image46.jpg"/><Relationship Id="rId10" Type="http://schemas.openxmlformats.org/officeDocument/2006/relationships/image" Target="../media/image50.png"/><Relationship Id="rId4" Type="http://schemas.openxmlformats.org/officeDocument/2006/relationships/image" Target="../media/image45.jpeg"/><Relationship Id="rId9" Type="http://schemas.microsoft.com/office/2007/relationships/hdphoto" Target="../media/hdphoto1.wdp"/></Relationships>
</file>

<file path=ppt/slides/_rels/slide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4.png"/><Relationship Id="rId5" Type="http://schemas.openxmlformats.org/officeDocument/2006/relationships/image" Target="../media/image53.jpeg"/><Relationship Id="rId4" Type="http://schemas.openxmlformats.org/officeDocument/2006/relationships/image" Target="../media/image52.jpeg"/><Relationship Id="rId9" Type="http://schemas.openxmlformats.org/officeDocument/2006/relationships/image" Target="../media/image5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B2B7CF-B0E3-FB6A-B36A-A0B172ADC8FD}"/>
              </a:ext>
            </a:extLst>
          </p:cNvPr>
          <p:cNvSpPr>
            <a:spLocks noGrp="1"/>
          </p:cNvSpPr>
          <p:nvPr>
            <p:ph type="ctrTitle"/>
          </p:nvPr>
        </p:nvSpPr>
        <p:spPr/>
        <p:txBody>
          <a:bodyPr/>
          <a:lstStyle/>
          <a:p>
            <a:r>
              <a:rPr lang="fr-FR" b="1" dirty="0"/>
              <a:t>Intégrer la biodiversité</a:t>
            </a:r>
            <a:r>
              <a:rPr lang="fr-FR" dirty="0"/>
              <a:t> </a:t>
            </a:r>
          </a:p>
        </p:txBody>
      </p:sp>
      <p:sp>
        <p:nvSpPr>
          <p:cNvPr id="3" name="Sous-titre 2">
            <a:extLst>
              <a:ext uri="{FF2B5EF4-FFF2-40B4-BE49-F238E27FC236}">
                <a16:creationId xmlns:a16="http://schemas.microsoft.com/office/drawing/2014/main" id="{D521DE56-F20D-6728-7668-9E1932C0CD75}"/>
              </a:ext>
            </a:extLst>
          </p:cNvPr>
          <p:cNvSpPr>
            <a:spLocks noGrp="1"/>
          </p:cNvSpPr>
          <p:nvPr>
            <p:ph type="subTitle" idx="1"/>
          </p:nvPr>
        </p:nvSpPr>
        <p:spPr>
          <a:xfrm>
            <a:off x="2401843" y="3191097"/>
            <a:ext cx="7605186" cy="654923"/>
          </a:xfrm>
        </p:spPr>
        <p:txBody>
          <a:bodyPr>
            <a:normAutofit fontScale="92500" lnSpcReduction="10000"/>
          </a:bodyPr>
          <a:lstStyle/>
          <a:p>
            <a:r>
              <a:rPr lang="fr-FR" dirty="0"/>
              <a:t>Jean-Marc BLAZY – Directeur de l’Unité de Recherches Agrosystèmes Tropicaux (UR ASTRO)</a:t>
            </a:r>
          </a:p>
        </p:txBody>
      </p:sp>
      <p:pic>
        <p:nvPicPr>
          <p:cNvPr id="4" name="Image 3">
            <a:extLst>
              <a:ext uri="{FF2B5EF4-FFF2-40B4-BE49-F238E27FC236}">
                <a16:creationId xmlns:a16="http://schemas.microsoft.com/office/drawing/2014/main" id="{7484142B-9926-409A-8C26-59368A322F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07029" y="291020"/>
            <a:ext cx="1994175" cy="907280"/>
          </a:xfrm>
          <a:prstGeom prst="rect">
            <a:avLst/>
          </a:prstGeom>
        </p:spPr>
      </p:pic>
      <p:pic>
        <p:nvPicPr>
          <p:cNvPr id="5" name="Image 4">
            <a:extLst>
              <a:ext uri="{FF2B5EF4-FFF2-40B4-BE49-F238E27FC236}">
                <a16:creationId xmlns:a16="http://schemas.microsoft.com/office/drawing/2014/main" id="{8204BDA6-433B-4E82-B9C4-1EAD4A6E648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1055"/>
          <a:stretch/>
        </p:blipFill>
        <p:spPr>
          <a:xfrm>
            <a:off x="213254" y="221973"/>
            <a:ext cx="2273092" cy="667910"/>
          </a:xfrm>
          <a:prstGeom prst="rect">
            <a:avLst/>
          </a:prstGeom>
        </p:spPr>
      </p:pic>
    </p:spTree>
    <p:extLst>
      <p:ext uri="{BB962C8B-B14F-4D97-AF65-F5344CB8AC3E}">
        <p14:creationId xmlns:p14="http://schemas.microsoft.com/office/powerpoint/2010/main" val="6954938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23641" y="0"/>
            <a:ext cx="8588470" cy="852755"/>
          </a:xfrm>
        </p:spPr>
        <p:txBody>
          <a:bodyPr vert="horz" lIns="91440" tIns="45720" rIns="91440" bIns="45720" rtlCol="0" anchor="b">
            <a:normAutofit/>
          </a:bodyPr>
          <a:lstStyle/>
          <a:p>
            <a:r>
              <a:rPr lang="fr-FR" sz="3200" b="1" u="sng" dirty="0"/>
              <a:t>La micro-ferme expérimentale KARUSMART</a:t>
            </a:r>
          </a:p>
        </p:txBody>
      </p:sp>
      <p:sp>
        <p:nvSpPr>
          <p:cNvPr id="3" name="Espace réservé du contenu 2"/>
          <p:cNvSpPr>
            <a:spLocks noGrp="1"/>
          </p:cNvSpPr>
          <p:nvPr>
            <p:ph idx="1"/>
          </p:nvPr>
        </p:nvSpPr>
        <p:spPr>
          <a:xfrm>
            <a:off x="154004" y="950189"/>
            <a:ext cx="8940522" cy="5924672"/>
          </a:xfrm>
        </p:spPr>
        <p:txBody>
          <a:bodyPr vert="horz" lIns="91440" tIns="45720" rIns="91440" bIns="45720" rtlCol="0">
            <a:normAutofit fontScale="85000" lnSpcReduction="10000"/>
          </a:bodyPr>
          <a:lstStyle/>
          <a:p>
            <a:pPr>
              <a:lnSpc>
                <a:spcPct val="120000"/>
              </a:lnSpc>
              <a:spcBef>
                <a:spcPts val="0"/>
              </a:spcBef>
            </a:pPr>
            <a:r>
              <a:rPr lang="fr-FR" sz="2900" b="1" dirty="0"/>
              <a:t>Système </a:t>
            </a:r>
            <a:r>
              <a:rPr lang="fr-FR" sz="2900" b="1" dirty="0" err="1"/>
              <a:t>agro-écologique</a:t>
            </a:r>
            <a:r>
              <a:rPr lang="fr-FR" sz="2900" b="1" dirty="0"/>
              <a:t> inspiré du jardin créole, en expérimentation sur 2ha, depuis 2018, labellisé AB</a:t>
            </a:r>
          </a:p>
          <a:p>
            <a:pPr marL="452438" lvl="1" indent="-182563">
              <a:lnSpc>
                <a:spcPct val="120000"/>
              </a:lnSpc>
              <a:spcBef>
                <a:spcPts val="0"/>
              </a:spcBef>
            </a:pPr>
            <a:r>
              <a:rPr lang="fr-FR" sz="2000" b="1" u="sng" dirty="0">
                <a:solidFill>
                  <a:srgbClr val="00B050"/>
                </a:solidFill>
              </a:rPr>
              <a:t>Diversité de productions </a:t>
            </a:r>
            <a:r>
              <a:rPr lang="fr-FR" sz="2000" dirty="0"/>
              <a:t>(ignames, manioc, patates, canne, banane, maraichage, élevage) cultivés selon des principes </a:t>
            </a:r>
            <a:r>
              <a:rPr lang="fr-FR" sz="2000" dirty="0" err="1"/>
              <a:t>agro-écologiques</a:t>
            </a:r>
            <a:r>
              <a:rPr lang="fr-FR" sz="2000" dirty="0"/>
              <a:t> et de bioéconomie circulaire </a:t>
            </a:r>
          </a:p>
          <a:p>
            <a:pPr marL="452438" lvl="1" indent="-182563">
              <a:lnSpc>
                <a:spcPct val="120000"/>
              </a:lnSpc>
              <a:spcBef>
                <a:spcPts val="0"/>
              </a:spcBef>
            </a:pPr>
            <a:r>
              <a:rPr lang="fr-FR" sz="2000" dirty="0"/>
              <a:t>Développer et évaluer </a:t>
            </a:r>
            <a:r>
              <a:rPr lang="fr-FR" sz="2000" b="1" u="sng" dirty="0">
                <a:solidFill>
                  <a:srgbClr val="00B050"/>
                </a:solidFill>
              </a:rPr>
              <a:t>des innovations </a:t>
            </a:r>
            <a:r>
              <a:rPr lang="fr-FR" sz="2000" dirty="0"/>
              <a:t>(variétés, mélanges, </a:t>
            </a:r>
            <a:r>
              <a:rPr lang="fr-FR" sz="2000" dirty="0" err="1"/>
              <a:t>biointrants</a:t>
            </a:r>
            <a:r>
              <a:rPr lang="fr-FR" sz="2000" dirty="0"/>
              <a:t>, plantes de service, numérique, etc.), obtenir des références (technico-économiques, agronomiques, sociales, environnementales, de résilience face aux aléas climatiques) et définir des règles de conception générique, transposables à de nombreux contexte </a:t>
            </a:r>
            <a:r>
              <a:rPr lang="fr-FR" sz="2000" b="1" u="sng" dirty="0">
                <a:solidFill>
                  <a:srgbClr val="00B050"/>
                </a:solidFill>
                <a:sym typeface="Wingdings" panose="05000000000000000000" pitchFamily="2" charset="2"/>
              </a:rPr>
              <a:t> produire des modèles de micro-fermes </a:t>
            </a:r>
            <a:r>
              <a:rPr lang="fr-FR" sz="2000" b="1" u="sng" dirty="0" err="1">
                <a:solidFill>
                  <a:srgbClr val="00B050"/>
                </a:solidFill>
                <a:sym typeface="Wingdings" panose="05000000000000000000" pitchFamily="2" charset="2"/>
              </a:rPr>
              <a:t>agro-écologiques</a:t>
            </a:r>
            <a:r>
              <a:rPr lang="fr-FR" sz="2000" b="1" u="sng" dirty="0">
                <a:solidFill>
                  <a:srgbClr val="00B050"/>
                </a:solidFill>
                <a:sym typeface="Wingdings" panose="05000000000000000000" pitchFamily="2" charset="2"/>
              </a:rPr>
              <a:t> productives viables et résilientes</a:t>
            </a:r>
            <a:endParaRPr lang="fr-FR" sz="2000" b="1" u="sng" dirty="0">
              <a:solidFill>
                <a:srgbClr val="00B050"/>
              </a:solidFill>
            </a:endParaRPr>
          </a:p>
          <a:p>
            <a:pPr marL="452438" lvl="1" indent="-182563">
              <a:lnSpc>
                <a:spcPct val="120000"/>
              </a:lnSpc>
              <a:spcBef>
                <a:spcPts val="0"/>
              </a:spcBef>
            </a:pPr>
            <a:r>
              <a:rPr lang="fr-FR" sz="2000" dirty="0"/>
              <a:t>Adaptation des politiques agro-environnementales et interface de recherche formation développement</a:t>
            </a:r>
          </a:p>
          <a:p>
            <a:pPr>
              <a:lnSpc>
                <a:spcPct val="120000"/>
              </a:lnSpc>
              <a:spcBef>
                <a:spcPts val="0"/>
              </a:spcBef>
            </a:pPr>
            <a:r>
              <a:rPr lang="fr-FR" sz="2900" b="1" dirty="0"/>
              <a:t>Performances mesurées:</a:t>
            </a:r>
          </a:p>
          <a:p>
            <a:pPr marL="452438" lvl="1" indent="-182563">
              <a:lnSpc>
                <a:spcPct val="120000"/>
              </a:lnSpc>
              <a:spcBef>
                <a:spcPts val="0"/>
              </a:spcBef>
            </a:pPr>
            <a:r>
              <a:rPr lang="fr-FR" sz="2000" dirty="0"/>
              <a:t>Productivité élevée par unité de surface </a:t>
            </a:r>
            <a:r>
              <a:rPr lang="fr-FR" sz="2000" dirty="0">
                <a:sym typeface="Wingdings" panose="05000000000000000000" pitchFamily="2" charset="2"/>
              </a:rPr>
              <a:t> </a:t>
            </a:r>
            <a:r>
              <a:rPr lang="fr-FR" sz="2000" dirty="0"/>
              <a:t>8 personnes nourries/ha/an</a:t>
            </a:r>
          </a:p>
          <a:p>
            <a:pPr marL="452438" lvl="1" indent="-182563">
              <a:lnSpc>
                <a:spcPct val="120000"/>
              </a:lnSpc>
              <a:spcBef>
                <a:spcPts val="0"/>
              </a:spcBef>
            </a:pPr>
            <a:r>
              <a:rPr lang="fr-FR" sz="2000" dirty="0"/>
              <a:t>Séquestration de carbone de 1 tonne TeqCo2/ha/an </a:t>
            </a:r>
            <a:r>
              <a:rPr lang="fr-FR" sz="2000" dirty="0">
                <a:sym typeface="Wingdings" panose="05000000000000000000" pitchFamily="2" charset="2"/>
              </a:rPr>
              <a:t>et </a:t>
            </a:r>
            <a:r>
              <a:rPr lang="fr-FR" sz="2000" dirty="0"/>
              <a:t>résilience aux aléas climatiques</a:t>
            </a:r>
          </a:p>
          <a:p>
            <a:pPr marL="452438" lvl="1" indent="-182563">
              <a:lnSpc>
                <a:spcPct val="120000"/>
              </a:lnSpc>
              <a:spcBef>
                <a:spcPts val="0"/>
              </a:spcBef>
            </a:pPr>
            <a:r>
              <a:rPr lang="fr-FR" sz="2000" dirty="0"/>
              <a:t>0 intrant chimique </a:t>
            </a:r>
            <a:r>
              <a:rPr lang="fr-FR" sz="2000" dirty="0">
                <a:sym typeface="Wingdings" panose="05000000000000000000" pitchFamily="2" charset="2"/>
              </a:rPr>
              <a:t></a:t>
            </a:r>
            <a:r>
              <a:rPr lang="fr-FR" sz="2000" dirty="0"/>
              <a:t> protection santé et ressources naturelles (eau, sol, biodiversité)</a:t>
            </a:r>
          </a:p>
          <a:p>
            <a:pPr marL="452438" lvl="1" indent="-182563">
              <a:lnSpc>
                <a:spcPct val="120000"/>
              </a:lnSpc>
              <a:spcBef>
                <a:spcPts val="0"/>
              </a:spcBef>
            </a:pPr>
            <a:r>
              <a:rPr lang="fr-FR" sz="2000" dirty="0"/>
              <a:t>Besoin en main d'œuvre : environ 1 personne/ha, 1 micro-ferme de 2 ha = 2 personnes à temps plein</a:t>
            </a:r>
          </a:p>
          <a:p>
            <a:pPr marL="452438" lvl="1" indent="-182563">
              <a:lnSpc>
                <a:spcPct val="120000"/>
              </a:lnSpc>
              <a:spcBef>
                <a:spcPts val="0"/>
              </a:spcBef>
            </a:pPr>
            <a:r>
              <a:rPr lang="fr-FR" sz="2000" dirty="0"/>
              <a:t>Résultat économique : jusqu’à 40 000€ de revenu par </a:t>
            </a:r>
            <a:r>
              <a:rPr lang="fr-FR" sz="2000" dirty="0" err="1"/>
              <a:t>microferme</a:t>
            </a:r>
            <a:endParaRPr lang="fr-FR" sz="2000" dirty="0"/>
          </a:p>
          <a:p>
            <a:pPr lvl="1"/>
            <a:endParaRPr lang="fr-FR" sz="1600" dirty="0"/>
          </a:p>
          <a:p>
            <a:pPr marL="533400" indent="-266700">
              <a:buFont typeface="Wingdings" panose="05000000000000000000" pitchFamily="2" charset="2"/>
              <a:buChar char="Ø"/>
            </a:pPr>
            <a:endParaRPr lang="fr-FR" sz="2000" dirty="0"/>
          </a:p>
          <a:p>
            <a:endParaRPr lang="fr-FR" sz="2000" dirty="0"/>
          </a:p>
        </p:txBody>
      </p:sp>
      <p:sp>
        <p:nvSpPr>
          <p:cNvPr id="8" name="Rectangle 7">
            <a:extLst>
              <a:ext uri="{FF2B5EF4-FFF2-40B4-BE49-F238E27FC236}">
                <a16:creationId xmlns:a16="http://schemas.microsoft.com/office/drawing/2014/main" id="{D5B5ED8A-3ECE-8045-87D4-ED37714482EA}"/>
              </a:ext>
            </a:extLst>
          </p:cNvPr>
          <p:cNvSpPr/>
          <p:nvPr/>
        </p:nvSpPr>
        <p:spPr>
          <a:xfrm>
            <a:off x="72189" y="0"/>
            <a:ext cx="12192000" cy="6874861"/>
          </a:xfrm>
          <a:prstGeom prst="rect">
            <a:avLst/>
          </a:prstGeom>
          <a:noFill/>
          <a:ln w="2476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74822" y="465199"/>
            <a:ext cx="2795885" cy="1863923"/>
          </a:xfrm>
          <a:prstGeom prst="roundRect">
            <a:avLst>
              <a:gd name="adj" fmla="val 8594"/>
            </a:avLst>
          </a:prstGeom>
          <a:solidFill>
            <a:srgbClr val="FFFFFF">
              <a:shade val="85000"/>
            </a:srgbClr>
          </a:solidFill>
          <a:ln>
            <a:solidFill>
              <a:schemeClr val="tx1"/>
            </a:solidFill>
          </a:ln>
          <a:effectLst/>
        </p:spPr>
      </p:pic>
      <p:pic>
        <p:nvPicPr>
          <p:cNvPr id="11" name="Imag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6500" y="1048428"/>
            <a:ext cx="785483" cy="785483"/>
          </a:xfrm>
          <a:prstGeom prst="rect">
            <a:avLst/>
          </a:prstGeom>
        </p:spPr>
      </p:pic>
      <p:pic>
        <p:nvPicPr>
          <p:cNvPr id="15" name="Image 14">
            <a:extLst>
              <a:ext uri="{FF2B5EF4-FFF2-40B4-BE49-F238E27FC236}">
                <a16:creationId xmlns:a16="http://schemas.microsoft.com/office/drawing/2014/main" id="{F0A5FA89-51E7-4F57-86F3-7FD462359ABD}"/>
              </a:ext>
            </a:extLst>
          </p:cNvPr>
          <p:cNvPicPr>
            <a:picLocks noChangeAspect="1"/>
          </p:cNvPicPr>
          <p:nvPr/>
        </p:nvPicPr>
        <p:blipFill>
          <a:blip r:embed="rId4"/>
          <a:stretch>
            <a:fillRect/>
          </a:stretch>
        </p:blipFill>
        <p:spPr>
          <a:xfrm>
            <a:off x="9094526" y="2474386"/>
            <a:ext cx="2876181" cy="4214090"/>
          </a:xfrm>
          <a:prstGeom prst="rect">
            <a:avLst/>
          </a:prstGeom>
        </p:spPr>
      </p:pic>
      <p:pic>
        <p:nvPicPr>
          <p:cNvPr id="16" name="Image 15">
            <a:extLst>
              <a:ext uri="{FF2B5EF4-FFF2-40B4-BE49-F238E27FC236}">
                <a16:creationId xmlns:a16="http://schemas.microsoft.com/office/drawing/2014/main" id="{7B386197-7C02-4000-9812-05D451102ED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48079"/>
          <a:stretch/>
        </p:blipFill>
        <p:spPr>
          <a:xfrm>
            <a:off x="9286336" y="56946"/>
            <a:ext cx="1309772" cy="408254"/>
          </a:xfrm>
          <a:prstGeom prst="rect">
            <a:avLst/>
          </a:prstGeom>
        </p:spPr>
      </p:pic>
      <p:pic>
        <p:nvPicPr>
          <p:cNvPr id="17" name="Image 16">
            <a:extLst>
              <a:ext uri="{FF2B5EF4-FFF2-40B4-BE49-F238E27FC236}">
                <a16:creationId xmlns:a16="http://schemas.microsoft.com/office/drawing/2014/main" id="{4AC2E719-7C92-4B0A-9DCA-D6E523EF0F8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84383" y="77644"/>
            <a:ext cx="1083976" cy="493172"/>
          </a:xfrm>
          <a:prstGeom prst="rect">
            <a:avLst/>
          </a:prstGeom>
        </p:spPr>
      </p:pic>
    </p:spTree>
    <p:extLst>
      <p:ext uri="{BB962C8B-B14F-4D97-AF65-F5344CB8AC3E}">
        <p14:creationId xmlns:p14="http://schemas.microsoft.com/office/powerpoint/2010/main" val="3871793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1591" y="0"/>
            <a:ext cx="8472968" cy="775393"/>
          </a:xfrm>
        </p:spPr>
        <p:txBody>
          <a:bodyPr vert="horz" lIns="91440" tIns="45720" rIns="91440" bIns="45720" rtlCol="0" anchor="b">
            <a:noAutofit/>
          </a:bodyPr>
          <a:lstStyle/>
          <a:p>
            <a:r>
              <a:rPr lang="fr-FR" sz="3200" b="1" u="sng" dirty="0"/>
              <a:t>La micro-ferme KARUSMART</a:t>
            </a:r>
          </a:p>
        </p:txBody>
      </p:sp>
      <p:sp>
        <p:nvSpPr>
          <p:cNvPr id="3" name="Espace réservé du contenu 2"/>
          <p:cNvSpPr>
            <a:spLocks noGrp="1"/>
          </p:cNvSpPr>
          <p:nvPr>
            <p:ph idx="1"/>
          </p:nvPr>
        </p:nvSpPr>
        <p:spPr>
          <a:xfrm>
            <a:off x="154005" y="950189"/>
            <a:ext cx="5763874" cy="5924672"/>
          </a:xfrm>
        </p:spPr>
        <p:txBody>
          <a:bodyPr vert="horz" lIns="91440" tIns="45720" rIns="91440" bIns="45720" rtlCol="0">
            <a:normAutofit fontScale="85000" lnSpcReduction="10000"/>
          </a:bodyPr>
          <a:lstStyle/>
          <a:p>
            <a:pPr>
              <a:lnSpc>
                <a:spcPct val="120000"/>
              </a:lnSpc>
              <a:spcBef>
                <a:spcPts val="0"/>
              </a:spcBef>
            </a:pPr>
            <a:r>
              <a:rPr lang="fr-FR" sz="2900" b="1" dirty="0"/>
              <a:t>Avantages pour l’agriculteur:</a:t>
            </a:r>
          </a:p>
          <a:p>
            <a:pPr marL="452438" lvl="1" indent="-182563">
              <a:lnSpc>
                <a:spcPct val="120000"/>
              </a:lnSpc>
              <a:spcBef>
                <a:spcPts val="0"/>
              </a:spcBef>
            </a:pPr>
            <a:r>
              <a:rPr lang="fr-FR" sz="2000" dirty="0"/>
              <a:t>Système réalisable sur de petites surfaces</a:t>
            </a:r>
          </a:p>
          <a:p>
            <a:pPr marL="452438" lvl="1" indent="-182563">
              <a:lnSpc>
                <a:spcPct val="120000"/>
              </a:lnSpc>
              <a:spcBef>
                <a:spcPts val="0"/>
              </a:spcBef>
            </a:pPr>
            <a:r>
              <a:rPr lang="fr-FR" sz="2000" dirty="0"/>
              <a:t>Autonomie très élevée, très peu de charges, pas de pesticides utilisés: santé préservée</a:t>
            </a:r>
          </a:p>
          <a:p>
            <a:pPr marL="452438" lvl="1" indent="-182563">
              <a:lnSpc>
                <a:spcPct val="120000"/>
              </a:lnSpc>
              <a:spcBef>
                <a:spcPts val="0"/>
              </a:spcBef>
            </a:pPr>
            <a:r>
              <a:rPr lang="fr-FR" sz="2000" dirty="0"/>
              <a:t>Résilience face aux aléas climatiques et économiques</a:t>
            </a:r>
          </a:p>
          <a:p>
            <a:pPr marL="452438" lvl="1" indent="-182563">
              <a:lnSpc>
                <a:spcPct val="120000"/>
              </a:lnSpc>
              <a:spcBef>
                <a:spcPts val="0"/>
              </a:spcBef>
            </a:pPr>
            <a:r>
              <a:rPr lang="fr-FR" sz="2000" dirty="0"/>
              <a:t>Valorise la technicité et l’image sociale de l’agriculteur, respectueux de l’environnement et nourricier</a:t>
            </a:r>
          </a:p>
          <a:p>
            <a:pPr>
              <a:lnSpc>
                <a:spcPct val="120000"/>
              </a:lnSpc>
              <a:spcBef>
                <a:spcPts val="0"/>
              </a:spcBef>
            </a:pPr>
            <a:r>
              <a:rPr lang="fr-FR" sz="2900" b="1" dirty="0"/>
              <a:t>Pour développer ces systèmes: </a:t>
            </a:r>
          </a:p>
          <a:p>
            <a:pPr marL="452438" lvl="1" indent="-182563">
              <a:lnSpc>
                <a:spcPct val="120000"/>
              </a:lnSpc>
              <a:spcBef>
                <a:spcPts val="0"/>
              </a:spcBef>
            </a:pPr>
            <a:r>
              <a:rPr lang="fr-FR" sz="2000" dirty="0"/>
              <a:t>formation des agriculteurs, installation de jeunes sur de nouvelles surfaces, </a:t>
            </a:r>
          </a:p>
          <a:p>
            <a:pPr marL="452438" lvl="1" indent="-182563">
              <a:lnSpc>
                <a:spcPct val="120000"/>
              </a:lnSpc>
              <a:spcBef>
                <a:spcPts val="0"/>
              </a:spcBef>
            </a:pPr>
            <a:r>
              <a:rPr lang="fr-FR" sz="2000" dirty="0"/>
              <a:t>développer la micro-mécanisation, la transformation des produits à la ferme, la commercialisation groupée sur plateformes numériques, aider la prise décision avec des outils numériques, </a:t>
            </a:r>
          </a:p>
          <a:p>
            <a:pPr marL="452438" lvl="1" indent="-182563">
              <a:lnSpc>
                <a:spcPct val="120000"/>
              </a:lnSpc>
              <a:spcBef>
                <a:spcPts val="0"/>
              </a:spcBef>
            </a:pPr>
            <a:r>
              <a:rPr lang="fr-FR" sz="2000" dirty="0"/>
              <a:t>rémunérer les services environnementaux rendus et compenser la charge de travail supplémentaire</a:t>
            </a:r>
          </a:p>
          <a:p>
            <a:pPr marL="452438" lvl="1" indent="-182563">
              <a:lnSpc>
                <a:spcPct val="120000"/>
              </a:lnSpc>
              <a:spcBef>
                <a:spcPts val="0"/>
              </a:spcBef>
            </a:pPr>
            <a:r>
              <a:rPr lang="fr-FR" sz="2000" dirty="0"/>
              <a:t>Aller vers des écosystèmes de micro-fermes connectées entre elles et avec le territoire proche</a:t>
            </a:r>
          </a:p>
          <a:p>
            <a:pPr lvl="1"/>
            <a:endParaRPr lang="fr-FR" sz="1600" dirty="0"/>
          </a:p>
          <a:p>
            <a:pPr marL="533400" indent="-266700">
              <a:buFont typeface="Wingdings" panose="05000000000000000000" pitchFamily="2" charset="2"/>
              <a:buChar char="Ø"/>
            </a:pPr>
            <a:endParaRPr lang="fr-FR" sz="2000" dirty="0"/>
          </a:p>
          <a:p>
            <a:endParaRPr lang="fr-FR" sz="2000" dirty="0"/>
          </a:p>
        </p:txBody>
      </p:sp>
      <p:sp>
        <p:nvSpPr>
          <p:cNvPr id="8" name="Rectangle 7">
            <a:extLst>
              <a:ext uri="{FF2B5EF4-FFF2-40B4-BE49-F238E27FC236}">
                <a16:creationId xmlns:a16="http://schemas.microsoft.com/office/drawing/2014/main" id="{D5B5ED8A-3ECE-8045-87D4-ED37714482EA}"/>
              </a:ext>
            </a:extLst>
          </p:cNvPr>
          <p:cNvSpPr/>
          <p:nvPr/>
        </p:nvSpPr>
        <p:spPr>
          <a:xfrm>
            <a:off x="72189" y="0"/>
            <a:ext cx="12192000" cy="6874861"/>
          </a:xfrm>
          <a:prstGeom prst="rect">
            <a:avLst/>
          </a:prstGeom>
          <a:noFill/>
          <a:ln w="2476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0" name="Espace réservé du contenu 4">
            <a:extLst>
              <a:ext uri="{FF2B5EF4-FFF2-40B4-BE49-F238E27FC236}">
                <a16:creationId xmlns:a16="http://schemas.microsoft.com/office/drawing/2014/main" id="{3520E1D1-9D7D-4598-8A94-724672A4F25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98013" y="247446"/>
            <a:ext cx="2999787" cy="1999858"/>
          </a:xfrm>
          <a:prstGeom prst="roundRect">
            <a:avLst>
              <a:gd name="adj" fmla="val 8594"/>
            </a:avLst>
          </a:prstGeom>
          <a:solidFill>
            <a:srgbClr val="FFFFFF">
              <a:shade val="85000"/>
            </a:srgbClr>
          </a:solidFill>
          <a:ln w="12700" cap="flat" cmpd="sng" algn="ctr">
            <a:solidFill>
              <a:sysClr val="windowText" lastClr="000000"/>
            </a:solidFill>
            <a:prstDash val="solid"/>
            <a:round/>
            <a:headEnd type="none" w="med" len="med"/>
            <a:tailEnd type="none" w="med" len="med"/>
          </a:ln>
          <a:effectLst/>
        </p:spPr>
      </p:pic>
      <p:pic>
        <p:nvPicPr>
          <p:cNvPr id="12" name="Image 11">
            <a:extLst>
              <a:ext uri="{FF2B5EF4-FFF2-40B4-BE49-F238E27FC236}">
                <a16:creationId xmlns:a16="http://schemas.microsoft.com/office/drawing/2014/main" id="{548AACE8-6A67-4749-BBDA-87E65AEE0E0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053"/>
          <a:stretch/>
        </p:blipFill>
        <p:spPr>
          <a:xfrm>
            <a:off x="9026647" y="2461616"/>
            <a:ext cx="2999787" cy="2151627"/>
          </a:xfrm>
          <a:prstGeom prst="roundRect">
            <a:avLst>
              <a:gd name="adj" fmla="val 8594"/>
            </a:avLst>
          </a:prstGeom>
          <a:solidFill>
            <a:srgbClr val="FFFFFF">
              <a:shade val="85000"/>
            </a:srgbClr>
          </a:solidFill>
          <a:ln>
            <a:solidFill>
              <a:schemeClr val="tx1"/>
            </a:solidFill>
          </a:ln>
          <a:effectLst/>
        </p:spPr>
      </p:pic>
      <p:pic>
        <p:nvPicPr>
          <p:cNvPr id="14" name="Image 13">
            <a:extLst>
              <a:ext uri="{FF2B5EF4-FFF2-40B4-BE49-F238E27FC236}">
                <a16:creationId xmlns:a16="http://schemas.microsoft.com/office/drawing/2014/main" id="{25617B52-14EF-4423-93BA-40C404AEED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45325" y="946749"/>
            <a:ext cx="2184021" cy="1638016"/>
          </a:xfrm>
          <a:prstGeom prst="roundRect">
            <a:avLst>
              <a:gd name="adj" fmla="val 8594"/>
            </a:avLst>
          </a:prstGeom>
          <a:solidFill>
            <a:srgbClr val="FFFFFF">
              <a:shade val="85000"/>
            </a:srgbClr>
          </a:solidFill>
          <a:ln w="12700" cap="flat" cmpd="sng" algn="ctr">
            <a:solidFill>
              <a:sysClr val="windowText" lastClr="000000"/>
            </a:solidFill>
            <a:prstDash val="solid"/>
            <a:round/>
            <a:headEnd type="none" w="med" len="med"/>
            <a:tailEnd type="none" w="med" len="med"/>
          </a:ln>
          <a:effectLst/>
        </p:spPr>
      </p:pic>
      <p:pic>
        <p:nvPicPr>
          <p:cNvPr id="16" name="Image 15">
            <a:extLst>
              <a:ext uri="{FF2B5EF4-FFF2-40B4-BE49-F238E27FC236}">
                <a16:creationId xmlns:a16="http://schemas.microsoft.com/office/drawing/2014/main" id="{8AE4E679-4EE1-46A6-95F1-7A1BFC1AB36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5" r="15" b="12109"/>
          <a:stretch/>
        </p:blipFill>
        <p:spPr>
          <a:xfrm>
            <a:off x="6011006" y="5092243"/>
            <a:ext cx="2504284" cy="1650779"/>
          </a:xfrm>
          <a:prstGeom prst="roundRect">
            <a:avLst>
              <a:gd name="adj" fmla="val 8594"/>
            </a:avLst>
          </a:prstGeom>
          <a:solidFill>
            <a:srgbClr val="FFFFFF">
              <a:shade val="85000"/>
            </a:srgbClr>
          </a:solidFill>
          <a:ln w="12700" cap="flat" cmpd="sng" algn="ctr">
            <a:solidFill>
              <a:sysClr val="windowText" lastClr="000000"/>
            </a:solidFill>
            <a:prstDash val="solid"/>
            <a:round/>
            <a:headEnd type="none" w="med" len="med"/>
            <a:tailEnd type="none" w="med" len="med"/>
          </a:ln>
          <a:effectLst/>
        </p:spPr>
      </p:pic>
      <p:pic>
        <p:nvPicPr>
          <p:cNvPr id="17" name="Image 16">
            <a:extLst>
              <a:ext uri="{FF2B5EF4-FFF2-40B4-BE49-F238E27FC236}">
                <a16:creationId xmlns:a16="http://schemas.microsoft.com/office/drawing/2014/main" id="{E3EB0353-3549-404F-97ED-ABD98168106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8148"/>
          <a:stretch/>
        </p:blipFill>
        <p:spPr>
          <a:xfrm>
            <a:off x="6106511" y="2785450"/>
            <a:ext cx="1756521" cy="2151196"/>
          </a:xfrm>
          <a:prstGeom prst="roundRect">
            <a:avLst>
              <a:gd name="adj" fmla="val 8594"/>
            </a:avLst>
          </a:prstGeom>
          <a:solidFill>
            <a:srgbClr val="FFFFFF">
              <a:shade val="85000"/>
            </a:srgbClr>
          </a:solidFill>
          <a:ln w="12700" cap="flat" cmpd="sng" algn="ctr">
            <a:solidFill>
              <a:sysClr val="windowText" lastClr="000000"/>
            </a:solidFill>
            <a:prstDash val="solid"/>
            <a:round/>
            <a:headEnd type="none" w="med" len="med"/>
            <a:tailEnd type="none" w="med" len="med"/>
          </a:ln>
          <a:effectLst/>
        </p:spPr>
      </p:pic>
      <p:pic>
        <p:nvPicPr>
          <p:cNvPr id="18" name="Image 17">
            <a:extLst>
              <a:ext uri="{FF2B5EF4-FFF2-40B4-BE49-F238E27FC236}">
                <a16:creationId xmlns:a16="http://schemas.microsoft.com/office/drawing/2014/main" id="{3A05E725-45BE-4CC0-94F4-10BFF781F9F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6870" b="38452"/>
          <a:stretch/>
        </p:blipFill>
        <p:spPr>
          <a:xfrm>
            <a:off x="8807124" y="5017057"/>
            <a:ext cx="3165231" cy="1692425"/>
          </a:xfrm>
          <a:prstGeom prst="roundRect">
            <a:avLst>
              <a:gd name="adj" fmla="val 8594"/>
            </a:avLst>
          </a:prstGeom>
          <a:solidFill>
            <a:srgbClr val="FFFFFF">
              <a:shade val="85000"/>
            </a:srgbClr>
          </a:solidFill>
          <a:ln w="12700" cap="flat" cmpd="sng" algn="ctr">
            <a:solidFill>
              <a:sysClr val="windowText" lastClr="000000"/>
            </a:solidFill>
            <a:prstDash val="solid"/>
            <a:round/>
            <a:headEnd type="none" w="med" len="med"/>
            <a:tailEnd type="none" w="med" len="med"/>
          </a:ln>
          <a:effectLst/>
        </p:spPr>
      </p:pic>
      <p:pic>
        <p:nvPicPr>
          <p:cNvPr id="13" name="Image 12">
            <a:extLst>
              <a:ext uri="{FF2B5EF4-FFF2-40B4-BE49-F238E27FC236}">
                <a16:creationId xmlns:a16="http://schemas.microsoft.com/office/drawing/2014/main" id="{0F78EE91-80C3-43C9-BCF8-E2D1F944F45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7602657" y="3261210"/>
            <a:ext cx="2052600" cy="1154587"/>
          </a:xfrm>
          <a:prstGeom prst="roundRect">
            <a:avLst>
              <a:gd name="adj" fmla="val 8594"/>
            </a:avLst>
          </a:prstGeom>
          <a:solidFill>
            <a:srgbClr val="FFFFFF">
              <a:shade val="85000"/>
            </a:srgbClr>
          </a:solidFill>
          <a:ln w="12700" cap="flat" cmpd="sng" algn="ctr">
            <a:solidFill>
              <a:schemeClr val="tx1"/>
            </a:solidFill>
            <a:prstDash val="solid"/>
            <a:round/>
            <a:headEnd type="none" w="med" len="med"/>
            <a:tailEnd type="none" w="med" len="med"/>
          </a:ln>
          <a:effectLst/>
        </p:spPr>
      </p:pic>
    </p:spTree>
    <p:extLst>
      <p:ext uri="{BB962C8B-B14F-4D97-AF65-F5344CB8AC3E}">
        <p14:creationId xmlns:p14="http://schemas.microsoft.com/office/powerpoint/2010/main" val="2719475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E8AAE9DA-DABC-4090-A46D-18D922E94B03}"/>
              </a:ext>
            </a:extLst>
          </p:cNvPr>
          <p:cNvSpPr>
            <a:spLocks noGrp="1"/>
          </p:cNvSpPr>
          <p:nvPr>
            <p:ph idx="1"/>
          </p:nvPr>
        </p:nvSpPr>
        <p:spPr>
          <a:xfrm>
            <a:off x="523982" y="1285982"/>
            <a:ext cx="11383766" cy="5269980"/>
          </a:xfrm>
        </p:spPr>
        <p:txBody>
          <a:bodyPr>
            <a:normAutofit fontScale="77500" lnSpcReduction="20000"/>
          </a:bodyPr>
          <a:lstStyle/>
          <a:p>
            <a:r>
              <a:rPr lang="fr-FR" dirty="0" err="1"/>
              <a:t>Agro-écologie</a:t>
            </a:r>
            <a:r>
              <a:rPr lang="fr-FR" dirty="0"/>
              <a:t> = faire du « sur mesure » </a:t>
            </a:r>
            <a:r>
              <a:rPr lang="fr-FR" dirty="0">
                <a:sym typeface="Wingdings" panose="05000000000000000000" pitchFamily="2" charset="2"/>
              </a:rPr>
              <a:t> chaque agriculteur doit expérimenter pas à pas, la Recherche doit définir des règles d’assemblage génériques et simples à mobiliser</a:t>
            </a:r>
          </a:p>
          <a:p>
            <a:r>
              <a:rPr lang="fr-FR" dirty="0"/>
              <a:t>Augmenter la biodiversité, c’est augmenter la complexité de l’agrosystème </a:t>
            </a:r>
            <a:r>
              <a:rPr lang="fr-FR" dirty="0">
                <a:sym typeface="Wingdings" panose="05000000000000000000" pitchFamily="2" charset="2"/>
              </a:rPr>
              <a:t> accompagner la prise de risque</a:t>
            </a:r>
            <a:endParaRPr lang="fr-FR" dirty="0"/>
          </a:p>
          <a:p>
            <a:r>
              <a:rPr lang="fr-FR" dirty="0"/>
              <a:t>Connaissances et mise à disposition des ressources génétiques </a:t>
            </a:r>
            <a:r>
              <a:rPr lang="fr-FR" dirty="0">
                <a:sym typeface="Wingdings" panose="05000000000000000000" pitchFamily="2" charset="2"/>
              </a:rPr>
              <a:t> mieux connaître notre biodiversité, </a:t>
            </a:r>
            <a:r>
              <a:rPr lang="fr-FR" dirty="0"/>
              <a:t>phénotypage et sélection participative pour accélérer l’offre en RG adaptées, y compris inter-îles </a:t>
            </a:r>
          </a:p>
          <a:p>
            <a:r>
              <a:rPr lang="fr-FR" dirty="0"/>
              <a:t>Biodiversité des sols à mieux connaître pour mieux piloter la biodiversité: un capital invisible mais déterminant (mycorhizes, microbiome antagoniste, communautés microbiennes) </a:t>
            </a:r>
            <a:r>
              <a:rPr lang="fr-FR" dirty="0">
                <a:sym typeface="Wingdings" panose="05000000000000000000" pitchFamily="2" charset="2"/>
              </a:rPr>
              <a:t> outils de d</a:t>
            </a:r>
            <a:r>
              <a:rPr lang="fr-FR" dirty="0"/>
              <a:t>iagnostics, indicateurs et valorisation des terroirs.</a:t>
            </a:r>
          </a:p>
          <a:p>
            <a:r>
              <a:rPr lang="fr-FR" dirty="0"/>
              <a:t>Intégrer la biodiversité animale :</a:t>
            </a:r>
          </a:p>
          <a:p>
            <a:pPr lvl="1"/>
            <a:r>
              <a:rPr lang="fr-FR" dirty="0"/>
              <a:t>Pour valoriser la diversité végétale</a:t>
            </a:r>
          </a:p>
          <a:p>
            <a:pPr lvl="1"/>
            <a:r>
              <a:rPr lang="fr-FR" dirty="0"/>
              <a:t>Ressources fourragères locales, systèmes mixtes → circularité, réduction des importations, diversification des revenus.</a:t>
            </a:r>
          </a:p>
          <a:p>
            <a:pPr lvl="1"/>
            <a:r>
              <a:rPr lang="fr-FR" dirty="0"/>
              <a:t>Animaux de service avec prise en compte du bien être animal, plantes alicaments</a:t>
            </a:r>
          </a:p>
          <a:p>
            <a:r>
              <a:rPr lang="fr-FR" dirty="0"/>
              <a:t>De nombreux leviers à mobiliser: </a:t>
            </a:r>
          </a:p>
          <a:p>
            <a:pPr lvl="1"/>
            <a:r>
              <a:rPr lang="fr-FR" dirty="0"/>
              <a:t>Mobiliser les savoirs paysans et la connaissance écologique (hybridation)</a:t>
            </a:r>
          </a:p>
          <a:p>
            <a:pPr lvl="1"/>
            <a:r>
              <a:rPr lang="fr-FR" dirty="0"/>
              <a:t>Numérique et réseaux: mise en commun d’intrants, de RG, de productions</a:t>
            </a:r>
          </a:p>
          <a:p>
            <a:pPr lvl="1"/>
            <a:r>
              <a:rPr lang="fr-FR" dirty="0"/>
              <a:t>Renforcer les dispositifs de recherche pour accélérer la connaissance de la biodiversité utile</a:t>
            </a:r>
          </a:p>
          <a:p>
            <a:pPr lvl="1"/>
            <a:r>
              <a:rPr lang="fr-FR" dirty="0"/>
              <a:t>Politiques publiques pour faciliter la transition chez les agriculteurs</a:t>
            </a:r>
          </a:p>
          <a:p>
            <a:r>
              <a:rPr lang="fr-FR" b="1" dirty="0"/>
              <a:t>Conclusion : intégrer la biodiversité est un moteur de résilience et de valeur. Il faut construire collectivement des modèles économiques et des écosystèmes d’acteurs économiques (amont, aval) où la biodiversité est la norme, une source de rentabilité et non un coût</a:t>
            </a:r>
          </a:p>
          <a:p>
            <a:endParaRPr lang="fr-FR" dirty="0"/>
          </a:p>
        </p:txBody>
      </p:sp>
      <p:sp>
        <p:nvSpPr>
          <p:cNvPr id="3" name="Titre 2">
            <a:extLst>
              <a:ext uri="{FF2B5EF4-FFF2-40B4-BE49-F238E27FC236}">
                <a16:creationId xmlns:a16="http://schemas.microsoft.com/office/drawing/2014/main" id="{CF854C0F-1EF5-4877-91DF-26EB54972D0A}"/>
              </a:ext>
            </a:extLst>
          </p:cNvPr>
          <p:cNvSpPr>
            <a:spLocks noGrp="1"/>
          </p:cNvSpPr>
          <p:nvPr>
            <p:ph type="title"/>
          </p:nvPr>
        </p:nvSpPr>
        <p:spPr/>
        <p:txBody>
          <a:bodyPr/>
          <a:lstStyle/>
          <a:p>
            <a:r>
              <a:rPr lang="fr-FR" b="1" dirty="0"/>
              <a:t>Les défis de l’intégration de la biodiversité</a:t>
            </a:r>
          </a:p>
        </p:txBody>
      </p:sp>
      <p:sp>
        <p:nvSpPr>
          <p:cNvPr id="4" name="Sous-titre 3">
            <a:extLst>
              <a:ext uri="{FF2B5EF4-FFF2-40B4-BE49-F238E27FC236}">
                <a16:creationId xmlns:a16="http://schemas.microsoft.com/office/drawing/2014/main" id="{687397DD-03C5-48CB-BE87-27F30E9ABD3E}"/>
              </a:ext>
            </a:extLst>
          </p:cNvPr>
          <p:cNvSpPr>
            <a:spLocks noGrp="1"/>
          </p:cNvSpPr>
          <p:nvPr>
            <p:ph type="subTitle" idx="10"/>
          </p:nvPr>
        </p:nvSpPr>
        <p:spPr/>
        <p:txBody>
          <a:bodyPr/>
          <a:lstStyle/>
          <a:p>
            <a:r>
              <a:rPr lang="fr-FR" i="1" dirty="0"/>
              <a:t>Réinventer ensemble un système alimentaire basé sur des modèles agricoles biodiversifiés</a:t>
            </a:r>
          </a:p>
        </p:txBody>
      </p:sp>
      <p:grpSp>
        <p:nvGrpSpPr>
          <p:cNvPr id="19" name="Groupe 18">
            <a:extLst>
              <a:ext uri="{FF2B5EF4-FFF2-40B4-BE49-F238E27FC236}">
                <a16:creationId xmlns:a16="http://schemas.microsoft.com/office/drawing/2014/main" id="{1E8A6635-21E6-4338-8AF5-EFF670962EFC}"/>
              </a:ext>
            </a:extLst>
          </p:cNvPr>
          <p:cNvGrpSpPr/>
          <p:nvPr/>
        </p:nvGrpSpPr>
        <p:grpSpPr>
          <a:xfrm>
            <a:off x="9309815" y="4362775"/>
            <a:ext cx="2718128" cy="1416582"/>
            <a:chOff x="9309815" y="4362775"/>
            <a:chExt cx="2718128" cy="1416582"/>
          </a:xfrm>
        </p:grpSpPr>
        <p:pic>
          <p:nvPicPr>
            <p:cNvPr id="8" name="Image 7">
              <a:extLst>
                <a:ext uri="{FF2B5EF4-FFF2-40B4-BE49-F238E27FC236}">
                  <a16:creationId xmlns:a16="http://schemas.microsoft.com/office/drawing/2014/main" id="{8D55CBA8-D99B-41D1-99E3-37A0E7D4A6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45431" y="5075618"/>
              <a:ext cx="1182512" cy="703739"/>
            </a:xfrm>
            <a:prstGeom prst="rect">
              <a:avLst/>
            </a:prstGeom>
          </p:spPr>
        </p:pic>
        <p:pic>
          <p:nvPicPr>
            <p:cNvPr id="9" name="Image 8">
              <a:extLst>
                <a:ext uri="{FF2B5EF4-FFF2-40B4-BE49-F238E27FC236}">
                  <a16:creationId xmlns:a16="http://schemas.microsoft.com/office/drawing/2014/main" id="{CB12E68D-99FF-41DA-B5CB-5F7B73E422F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4203" b="51055"/>
            <a:stretch/>
          </p:blipFill>
          <p:spPr>
            <a:xfrm>
              <a:off x="9309815" y="5197645"/>
              <a:ext cx="1490711" cy="510527"/>
            </a:xfrm>
            <a:prstGeom prst="rect">
              <a:avLst/>
            </a:prstGeom>
          </p:spPr>
        </p:pic>
        <p:pic>
          <p:nvPicPr>
            <p:cNvPr id="11" name="Image 10">
              <a:extLst>
                <a:ext uri="{FF2B5EF4-FFF2-40B4-BE49-F238E27FC236}">
                  <a16:creationId xmlns:a16="http://schemas.microsoft.com/office/drawing/2014/main" id="{0DE9F108-A7AA-40BC-957E-18E03FD23908}"/>
                </a:ext>
              </a:extLst>
            </p:cNvPr>
            <p:cNvPicPr>
              <a:picLocks noChangeAspect="1"/>
            </p:cNvPicPr>
            <p:nvPr/>
          </p:nvPicPr>
          <p:blipFill rotWithShape="1">
            <a:blip r:embed="rId4">
              <a:extLst>
                <a:ext uri="{28A0092B-C50C-407E-A947-70E740481C1C}">
                  <a14:useLocalDpi xmlns:a14="http://schemas.microsoft.com/office/drawing/2010/main" val="0"/>
                </a:ext>
              </a:extLst>
            </a:blip>
            <a:srcRect t="20839" b="12610"/>
            <a:stretch/>
          </p:blipFill>
          <p:spPr>
            <a:xfrm>
              <a:off x="10901124" y="4362775"/>
              <a:ext cx="1071125" cy="712844"/>
            </a:xfrm>
            <a:prstGeom prst="rect">
              <a:avLst/>
            </a:prstGeom>
          </p:spPr>
        </p:pic>
        <p:pic>
          <p:nvPicPr>
            <p:cNvPr id="13" name="Image 12">
              <a:extLst>
                <a:ext uri="{FF2B5EF4-FFF2-40B4-BE49-F238E27FC236}">
                  <a16:creationId xmlns:a16="http://schemas.microsoft.com/office/drawing/2014/main" id="{1DC1A8BB-9BF3-408D-B30E-CC416578A4D6}"/>
                </a:ext>
              </a:extLst>
            </p:cNvPr>
            <p:cNvPicPr>
              <a:picLocks noChangeAspect="1"/>
            </p:cNvPicPr>
            <p:nvPr/>
          </p:nvPicPr>
          <p:blipFill rotWithShape="1">
            <a:blip r:embed="rId5">
              <a:extLst>
                <a:ext uri="{28A0092B-C50C-407E-A947-70E740481C1C}">
                  <a14:useLocalDpi xmlns:a14="http://schemas.microsoft.com/office/drawing/2010/main" val="0"/>
                </a:ext>
              </a:extLst>
            </a:blip>
            <a:srcRect t="22605" b="16058"/>
            <a:stretch/>
          </p:blipFill>
          <p:spPr>
            <a:xfrm>
              <a:off x="9476312" y="4407775"/>
              <a:ext cx="1077388" cy="712844"/>
            </a:xfrm>
            <a:prstGeom prst="roundRect">
              <a:avLst>
                <a:gd name="adj" fmla="val 8594"/>
              </a:avLst>
            </a:prstGeom>
            <a:solidFill>
              <a:srgbClr val="FFFFFF">
                <a:shade val="85000"/>
              </a:srgbClr>
            </a:solidFill>
            <a:ln>
              <a:noFill/>
            </a:ln>
            <a:effectLst/>
          </p:spPr>
        </p:pic>
      </p:grpSp>
    </p:spTree>
    <p:extLst>
      <p:ext uri="{BB962C8B-B14F-4D97-AF65-F5344CB8AC3E}">
        <p14:creationId xmlns:p14="http://schemas.microsoft.com/office/powerpoint/2010/main" val="547440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5" end="5"/>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9" end="9"/>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xEl>
                                              <p:pRg st="10" end="1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xEl>
                                              <p:pRg st="11" end="11"/>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309A0EC-AD53-4396-A8B4-C757C243C4E3}"/>
              </a:ext>
            </a:extLst>
          </p:cNvPr>
          <p:cNvSpPr>
            <a:spLocks noGrp="1"/>
          </p:cNvSpPr>
          <p:nvPr>
            <p:ph idx="1"/>
          </p:nvPr>
        </p:nvSpPr>
        <p:spPr>
          <a:xfrm>
            <a:off x="452063" y="1345780"/>
            <a:ext cx="11474326" cy="2978026"/>
          </a:xfrm>
        </p:spPr>
        <p:txBody>
          <a:bodyPr>
            <a:normAutofit fontScale="77500" lnSpcReduction="20000"/>
          </a:bodyPr>
          <a:lstStyle/>
          <a:p>
            <a:r>
              <a:rPr lang="fr-FR" dirty="0"/>
              <a:t>Longtemps l’agriculture a cherché à simplifier au maximum la diversité vivante au sein des agrosystèmes: une seule espèce, contrôle chimique de la biodiversité naturelle (végétale et animale)…</a:t>
            </a:r>
          </a:p>
          <a:p>
            <a:r>
              <a:rPr lang="fr-FR" dirty="0"/>
              <a:t>Ce modèle basé sur la mécanisation et l’agrochimie a permis un très fort accroissement de la productivité (notamment du travail) mais s’est fait au détriment de la santé humaine (ex: cancers) et des écosystèmes (pollution eau et air) et de l’efficacité énergétique (divisée par 20)</a:t>
            </a:r>
          </a:p>
          <a:p>
            <a:r>
              <a:rPr lang="fr-FR" dirty="0"/>
              <a:t>Aujourd’hui l’</a:t>
            </a:r>
            <a:r>
              <a:rPr lang="fr-FR" dirty="0" err="1"/>
              <a:t>agro-écologie</a:t>
            </a:r>
            <a:r>
              <a:rPr lang="fr-FR" dirty="0"/>
              <a:t> (« imiter la Nature dans son champ »), fondamentalement basée sur </a:t>
            </a:r>
            <a:r>
              <a:rPr lang="fr-FR" b="1" dirty="0"/>
              <a:t>l’intégration d’un haut niveau d’agro et biodiversité dans le champ cultivé</a:t>
            </a:r>
            <a:r>
              <a:rPr lang="fr-FR" dirty="0"/>
              <a:t>, est (re-)devenue un modèle qui doit être la norme: protéger le climat et les ressources (eau, sols, forêt), se nourrir sainement (règles des 3Vs) et localement</a:t>
            </a:r>
          </a:p>
          <a:p>
            <a:r>
              <a:rPr lang="fr-FR" dirty="0"/>
              <a:t>Les hotspots de biodiversité comme la Guadeloupe sont particulièrement concernés: vulnérabilité climatique, dépendance aux intrants, richesse biologique </a:t>
            </a:r>
            <a:r>
              <a:rPr lang="fr-FR" b="1" dirty="0"/>
              <a:t>→ nécessité et opportunités de modèles agricoles fondés sur la biodiversité.</a:t>
            </a:r>
          </a:p>
        </p:txBody>
      </p:sp>
      <p:sp>
        <p:nvSpPr>
          <p:cNvPr id="3" name="Titre 2">
            <a:extLst>
              <a:ext uri="{FF2B5EF4-FFF2-40B4-BE49-F238E27FC236}">
                <a16:creationId xmlns:a16="http://schemas.microsoft.com/office/drawing/2014/main" id="{A8D64098-5CE4-4741-A69F-B415DCE9A2E1}"/>
              </a:ext>
            </a:extLst>
          </p:cNvPr>
          <p:cNvSpPr>
            <a:spLocks noGrp="1"/>
          </p:cNvSpPr>
          <p:nvPr>
            <p:ph type="title"/>
          </p:nvPr>
        </p:nvSpPr>
        <p:spPr/>
        <p:txBody>
          <a:bodyPr>
            <a:normAutofit fontScale="90000"/>
          </a:bodyPr>
          <a:lstStyle/>
          <a:p>
            <a:r>
              <a:rPr lang="fr-FR" b="1" dirty="0"/>
              <a:t>Introduction: intégrer la biodiversité dans les agrosystèmes</a:t>
            </a:r>
          </a:p>
        </p:txBody>
      </p:sp>
      <p:sp>
        <p:nvSpPr>
          <p:cNvPr id="4" name="Sous-titre 3">
            <a:extLst>
              <a:ext uri="{FF2B5EF4-FFF2-40B4-BE49-F238E27FC236}">
                <a16:creationId xmlns:a16="http://schemas.microsoft.com/office/drawing/2014/main" id="{B39F61B6-7BBB-45FF-B74E-01E5BEF6046B}"/>
              </a:ext>
            </a:extLst>
          </p:cNvPr>
          <p:cNvSpPr>
            <a:spLocks noGrp="1"/>
          </p:cNvSpPr>
          <p:nvPr>
            <p:ph type="subTitle" idx="10"/>
          </p:nvPr>
        </p:nvSpPr>
        <p:spPr/>
        <p:txBody>
          <a:bodyPr/>
          <a:lstStyle/>
          <a:p>
            <a:r>
              <a:rPr lang="fr-FR" i="1" dirty="0"/>
              <a:t>…un nécessaire changement de paradigme agricole et alimentaire</a:t>
            </a:r>
          </a:p>
        </p:txBody>
      </p:sp>
      <p:pic>
        <p:nvPicPr>
          <p:cNvPr id="6" name="Image 5">
            <a:extLst>
              <a:ext uri="{FF2B5EF4-FFF2-40B4-BE49-F238E27FC236}">
                <a16:creationId xmlns:a16="http://schemas.microsoft.com/office/drawing/2014/main" id="{DC99078A-3A18-4832-A037-9D4DDCBC6265}"/>
              </a:ext>
            </a:extLst>
          </p:cNvPr>
          <p:cNvPicPr>
            <a:picLocks noChangeAspect="1"/>
          </p:cNvPicPr>
          <p:nvPr/>
        </p:nvPicPr>
        <p:blipFill>
          <a:blip r:embed="rId2"/>
          <a:stretch>
            <a:fillRect/>
          </a:stretch>
        </p:blipFill>
        <p:spPr>
          <a:xfrm>
            <a:off x="2652873" y="4079251"/>
            <a:ext cx="6886254" cy="2452178"/>
          </a:xfrm>
          <a:prstGeom prst="rect">
            <a:avLst/>
          </a:prstGeom>
        </p:spPr>
      </p:pic>
    </p:spTree>
    <p:extLst>
      <p:ext uri="{BB962C8B-B14F-4D97-AF65-F5344CB8AC3E}">
        <p14:creationId xmlns:p14="http://schemas.microsoft.com/office/powerpoint/2010/main" val="3681102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4FEC9378-9AEB-45EC-A851-B66DF590E23C}"/>
              </a:ext>
            </a:extLst>
          </p:cNvPr>
          <p:cNvSpPr>
            <a:spLocks noGrp="1"/>
          </p:cNvSpPr>
          <p:nvPr>
            <p:ph idx="1"/>
          </p:nvPr>
        </p:nvSpPr>
        <p:spPr>
          <a:xfrm>
            <a:off x="567530" y="1668162"/>
            <a:ext cx="8568093" cy="4825105"/>
          </a:xfrm>
        </p:spPr>
        <p:txBody>
          <a:bodyPr>
            <a:normAutofit fontScale="85000" lnSpcReduction="10000"/>
          </a:bodyPr>
          <a:lstStyle/>
          <a:p>
            <a:r>
              <a:rPr lang="fr-FR" sz="2400" dirty="0"/>
              <a:t>La diversité génétique, microbienne et fonctionnelle crée de la valeur, de la résilience et des opportunités économiques.</a:t>
            </a:r>
          </a:p>
          <a:p>
            <a:r>
              <a:rPr lang="fr-FR" dirty="0"/>
              <a:t>Biodiversité = source de régulation naturelle de ravageurs, de fertilité (légumineuse, décomposeurs du sol), de résilience climatique et économique</a:t>
            </a:r>
          </a:p>
          <a:p>
            <a:r>
              <a:rPr lang="fr-FR" dirty="0"/>
              <a:t>Permet de réduire les coûts et la dépendance à long terme:</a:t>
            </a:r>
          </a:p>
          <a:p>
            <a:pPr lvl="1"/>
            <a:r>
              <a:rPr lang="fr-FR" dirty="0"/>
              <a:t>Autonomie productive : semences locales, régulations naturelles</a:t>
            </a:r>
          </a:p>
          <a:p>
            <a:pPr lvl="1"/>
            <a:r>
              <a:rPr lang="fr-FR" dirty="0"/>
              <a:t>Innovation ouverte régionale : échanges entre agriculteurs, inter-îles (rôle des CRB et des outils numériques).</a:t>
            </a:r>
          </a:p>
          <a:p>
            <a:r>
              <a:rPr lang="fr-FR" dirty="0"/>
              <a:t>Doit être reconnue, valorisée et rémunérée dans les modèles économiques:</a:t>
            </a:r>
          </a:p>
          <a:p>
            <a:pPr lvl="1"/>
            <a:r>
              <a:rPr lang="fr-FR" dirty="0"/>
              <a:t>Pour les services climatiques et de protection des ressources qu’elle rend</a:t>
            </a:r>
          </a:p>
          <a:p>
            <a:pPr lvl="1"/>
            <a:r>
              <a:rPr lang="fr-FR" dirty="0"/>
              <a:t>Pour protéger la santé humaine</a:t>
            </a:r>
          </a:p>
          <a:p>
            <a:pPr lvl="1"/>
            <a:r>
              <a:rPr lang="fr-FR" dirty="0"/>
              <a:t>Biodiversité locale </a:t>
            </a:r>
            <a:r>
              <a:rPr lang="fr-FR" dirty="0">
                <a:sym typeface="Wingdings" panose="05000000000000000000" pitchFamily="2" charset="2"/>
              </a:rPr>
              <a:t> </a:t>
            </a:r>
            <a:r>
              <a:rPr lang="fr-FR" dirty="0"/>
              <a:t>Valeur territoriale : produits différenciés, identité variétale, microbiome-terroir = source de typicité (IGP, AOC), de démarcation commerciale</a:t>
            </a:r>
          </a:p>
          <a:p>
            <a:pPr marL="0" indent="0">
              <a:buNone/>
            </a:pPr>
            <a:r>
              <a:rPr lang="fr-FR" dirty="0">
                <a:sym typeface="Wingdings" panose="05000000000000000000" pitchFamily="2" charset="2"/>
              </a:rPr>
              <a:t> </a:t>
            </a:r>
            <a:r>
              <a:rPr lang="fr-FR" dirty="0"/>
              <a:t>Intégrer la biodiversité dans son champ: de nombreuses manières de le faire!</a:t>
            </a:r>
          </a:p>
          <a:p>
            <a:endParaRPr lang="fr-FR" dirty="0"/>
          </a:p>
        </p:txBody>
      </p:sp>
      <p:sp>
        <p:nvSpPr>
          <p:cNvPr id="3" name="Titre 2">
            <a:extLst>
              <a:ext uri="{FF2B5EF4-FFF2-40B4-BE49-F238E27FC236}">
                <a16:creationId xmlns:a16="http://schemas.microsoft.com/office/drawing/2014/main" id="{CFBE78BB-BA49-4FAE-BABC-C2072754AE17}"/>
              </a:ext>
            </a:extLst>
          </p:cNvPr>
          <p:cNvSpPr>
            <a:spLocks noGrp="1"/>
          </p:cNvSpPr>
          <p:nvPr>
            <p:ph type="title"/>
          </p:nvPr>
        </p:nvSpPr>
        <p:spPr/>
        <p:txBody>
          <a:bodyPr>
            <a:normAutofit/>
          </a:bodyPr>
          <a:lstStyle/>
          <a:p>
            <a:r>
              <a:rPr lang="fr-FR" sz="3200" b="1" dirty="0"/>
              <a:t>La biodiversité comme capital productif</a:t>
            </a:r>
            <a:endParaRPr lang="fr-FR" b="1" dirty="0"/>
          </a:p>
        </p:txBody>
      </p:sp>
      <p:sp>
        <p:nvSpPr>
          <p:cNvPr id="4" name="Sous-titre 3">
            <a:extLst>
              <a:ext uri="{FF2B5EF4-FFF2-40B4-BE49-F238E27FC236}">
                <a16:creationId xmlns:a16="http://schemas.microsoft.com/office/drawing/2014/main" id="{5931B9D1-6393-4DCD-BA33-31F72A12D069}"/>
              </a:ext>
            </a:extLst>
          </p:cNvPr>
          <p:cNvSpPr>
            <a:spLocks noGrp="1"/>
          </p:cNvSpPr>
          <p:nvPr>
            <p:ph type="subTitle" idx="10"/>
          </p:nvPr>
        </p:nvSpPr>
        <p:spPr/>
        <p:txBody>
          <a:bodyPr/>
          <a:lstStyle/>
          <a:p>
            <a:r>
              <a:rPr lang="fr-FR" i="1" dirty="0"/>
              <a:t>La biodiversité n’est pas un coût : c’est un capital productif qui est source de résilience, d’économie, d’autonomie et de rentabilité</a:t>
            </a:r>
          </a:p>
          <a:p>
            <a:endParaRPr lang="fr-FR" dirty="0"/>
          </a:p>
        </p:txBody>
      </p:sp>
      <p:pic>
        <p:nvPicPr>
          <p:cNvPr id="6" name="Image 5">
            <a:extLst>
              <a:ext uri="{FF2B5EF4-FFF2-40B4-BE49-F238E27FC236}">
                <a16:creationId xmlns:a16="http://schemas.microsoft.com/office/drawing/2014/main" id="{03A0B4E2-030A-410C-A2CD-77D3D82AE4E5}"/>
              </a:ext>
            </a:extLst>
          </p:cNvPr>
          <p:cNvPicPr>
            <a:picLocks noChangeAspect="1"/>
          </p:cNvPicPr>
          <p:nvPr/>
        </p:nvPicPr>
        <p:blipFill>
          <a:blip r:embed="rId2"/>
          <a:stretch>
            <a:fillRect/>
          </a:stretch>
        </p:blipFill>
        <p:spPr>
          <a:xfrm>
            <a:off x="9135623" y="1774451"/>
            <a:ext cx="2876181" cy="4214090"/>
          </a:xfrm>
          <a:prstGeom prst="rect">
            <a:avLst/>
          </a:prstGeom>
        </p:spPr>
      </p:pic>
    </p:spTree>
    <p:extLst>
      <p:ext uri="{BB962C8B-B14F-4D97-AF65-F5344CB8AC3E}">
        <p14:creationId xmlns:p14="http://schemas.microsoft.com/office/powerpoint/2010/main" val="1816411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6" end="6"/>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7" end="7"/>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D34C7EC9-E948-4580-ABEA-F5AEF9D5C955}"/>
              </a:ext>
            </a:extLst>
          </p:cNvPr>
          <p:cNvSpPr>
            <a:spLocks noGrp="1"/>
          </p:cNvSpPr>
          <p:nvPr>
            <p:ph idx="1"/>
          </p:nvPr>
        </p:nvSpPr>
        <p:spPr>
          <a:xfrm>
            <a:off x="448928" y="1466090"/>
            <a:ext cx="4084009" cy="4925385"/>
          </a:xfrm>
        </p:spPr>
        <p:txBody>
          <a:bodyPr>
            <a:normAutofit/>
          </a:bodyPr>
          <a:lstStyle/>
          <a:p>
            <a:r>
              <a:rPr lang="fr-FR" dirty="0"/>
              <a:t>Mobiliser la diversité génétique: </a:t>
            </a:r>
          </a:p>
          <a:p>
            <a:pPr lvl="1"/>
            <a:r>
              <a:rPr lang="fr-FR" dirty="0"/>
              <a:t>adaptation au changement climatique en mobilisant la plasticité, la stabilité, adaptation pédoclimatique → sécurisation des rendements et des revenus.</a:t>
            </a:r>
          </a:p>
          <a:p>
            <a:pPr lvl="1"/>
            <a:r>
              <a:rPr lang="fr-FR" dirty="0"/>
              <a:t>importance des CRB et des semences locales</a:t>
            </a:r>
          </a:p>
          <a:p>
            <a:pPr lvl="1"/>
            <a:r>
              <a:rPr lang="fr-FR" dirty="0"/>
              <a:t>Source d’innovation alimentaire</a:t>
            </a:r>
          </a:p>
          <a:p>
            <a:r>
              <a:rPr lang="fr-FR" dirty="0"/>
              <a:t>Rotations de cultures et mélanges</a:t>
            </a:r>
          </a:p>
        </p:txBody>
      </p:sp>
      <p:sp>
        <p:nvSpPr>
          <p:cNvPr id="3" name="Titre 2">
            <a:extLst>
              <a:ext uri="{FF2B5EF4-FFF2-40B4-BE49-F238E27FC236}">
                <a16:creationId xmlns:a16="http://schemas.microsoft.com/office/drawing/2014/main" id="{E6FCE4C6-7C06-4E93-AFB5-BF311343308C}"/>
              </a:ext>
            </a:extLst>
          </p:cNvPr>
          <p:cNvSpPr>
            <a:spLocks noGrp="1"/>
          </p:cNvSpPr>
          <p:nvPr>
            <p:ph type="title"/>
          </p:nvPr>
        </p:nvSpPr>
        <p:spPr>
          <a:xfrm>
            <a:off x="743192" y="149638"/>
            <a:ext cx="10326472" cy="888251"/>
          </a:xfrm>
        </p:spPr>
        <p:txBody>
          <a:bodyPr>
            <a:normAutofit fontScale="90000"/>
          </a:bodyPr>
          <a:lstStyle/>
          <a:p>
            <a:r>
              <a:rPr lang="fr-FR" b="1" dirty="0"/>
              <a:t>Augmenter la diversité cultivée dans le temps et dans l’espace</a:t>
            </a:r>
          </a:p>
        </p:txBody>
      </p:sp>
      <p:sp>
        <p:nvSpPr>
          <p:cNvPr id="4" name="Sous-titre 3">
            <a:extLst>
              <a:ext uri="{FF2B5EF4-FFF2-40B4-BE49-F238E27FC236}">
                <a16:creationId xmlns:a16="http://schemas.microsoft.com/office/drawing/2014/main" id="{31BF223F-C66D-409F-9242-CE424068AF5C}"/>
              </a:ext>
            </a:extLst>
          </p:cNvPr>
          <p:cNvSpPr>
            <a:spLocks noGrp="1"/>
          </p:cNvSpPr>
          <p:nvPr>
            <p:ph type="subTitle" idx="10"/>
          </p:nvPr>
        </p:nvSpPr>
        <p:spPr/>
        <p:txBody>
          <a:bodyPr/>
          <a:lstStyle/>
          <a:p>
            <a:r>
              <a:rPr lang="fr-FR" i="1" dirty="0"/>
              <a:t>Le modèle du jardin créole comme un agrosystème multi-spécifique</a:t>
            </a:r>
          </a:p>
          <a:p>
            <a:endParaRPr lang="fr-FR" i="1" dirty="0"/>
          </a:p>
        </p:txBody>
      </p:sp>
      <p:grpSp>
        <p:nvGrpSpPr>
          <p:cNvPr id="18" name="Groupe 17">
            <a:extLst>
              <a:ext uri="{FF2B5EF4-FFF2-40B4-BE49-F238E27FC236}">
                <a16:creationId xmlns:a16="http://schemas.microsoft.com/office/drawing/2014/main" id="{29425AA1-95FC-446E-989E-DDB694BDEAF9}"/>
              </a:ext>
            </a:extLst>
          </p:cNvPr>
          <p:cNvGrpSpPr/>
          <p:nvPr/>
        </p:nvGrpSpPr>
        <p:grpSpPr>
          <a:xfrm>
            <a:off x="4637533" y="1348520"/>
            <a:ext cx="7287921" cy="4870896"/>
            <a:chOff x="4729316" y="1077934"/>
            <a:chExt cx="7287921" cy="4870896"/>
          </a:xfrm>
        </p:grpSpPr>
        <p:grpSp>
          <p:nvGrpSpPr>
            <p:cNvPr id="10" name="Groupe 9">
              <a:extLst>
                <a:ext uri="{FF2B5EF4-FFF2-40B4-BE49-F238E27FC236}">
                  <a16:creationId xmlns:a16="http://schemas.microsoft.com/office/drawing/2014/main" id="{804E302B-9FEB-4496-BC28-8E074C0FA05D}"/>
                </a:ext>
              </a:extLst>
            </p:cNvPr>
            <p:cNvGrpSpPr/>
            <p:nvPr/>
          </p:nvGrpSpPr>
          <p:grpSpPr>
            <a:xfrm>
              <a:off x="4729316" y="1077934"/>
              <a:ext cx="5002716" cy="4870896"/>
              <a:chOff x="-1542013" y="1153263"/>
              <a:chExt cx="5002716" cy="4870896"/>
            </a:xfrm>
          </p:grpSpPr>
          <p:pic>
            <p:nvPicPr>
              <p:cNvPr id="11" name="Image 10" descr="Une image contenant Restauration rapide, nourriture, plein air, plante&#10;&#10;Le contenu généré par l’IA peut être incorrect.">
                <a:extLst>
                  <a:ext uri="{FF2B5EF4-FFF2-40B4-BE49-F238E27FC236}">
                    <a16:creationId xmlns:a16="http://schemas.microsoft.com/office/drawing/2014/main" id="{4704D7EF-3477-4C5D-B03C-13B195C1BA14}"/>
                  </a:ext>
                </a:extLst>
              </p:cNvPr>
              <p:cNvPicPr>
                <a:picLocks noChangeAspect="1"/>
              </p:cNvPicPr>
              <p:nvPr/>
            </p:nvPicPr>
            <p:blipFill>
              <a:blip r:embed="rId2">
                <a:extLst>
                  <a:ext uri="{28A0092B-C50C-407E-A947-70E740481C1C}">
                    <a14:useLocalDpi xmlns:a14="http://schemas.microsoft.com/office/drawing/2010/main" val="0"/>
                  </a:ext>
                </a:extLst>
              </a:blip>
              <a:srcRect l="4680" t="36505" b="17046"/>
              <a:stretch/>
            </p:blipFill>
            <p:spPr>
              <a:xfrm>
                <a:off x="-1121039" y="4924674"/>
                <a:ext cx="4011192" cy="1099485"/>
              </a:xfrm>
              <a:prstGeom prst="rect">
                <a:avLst/>
              </a:prstGeom>
            </p:spPr>
          </p:pic>
          <p:pic>
            <p:nvPicPr>
              <p:cNvPr id="12" name="Image 11" descr="Une image contenant intérieur, habits, personne, Équipement de laboratoire&#10;&#10;Le contenu généré par l’IA peut être incorrect.">
                <a:extLst>
                  <a:ext uri="{FF2B5EF4-FFF2-40B4-BE49-F238E27FC236}">
                    <a16:creationId xmlns:a16="http://schemas.microsoft.com/office/drawing/2014/main" id="{379479A2-D159-4F4C-8B61-819E5B4A9D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9872" y="1836958"/>
                <a:ext cx="4010025" cy="3007519"/>
              </a:xfrm>
              <a:prstGeom prst="rect">
                <a:avLst/>
              </a:prstGeom>
            </p:spPr>
          </p:pic>
          <p:pic>
            <p:nvPicPr>
              <p:cNvPr id="13" name="Image 12" descr="Une image contenant texte, Police, Graphique, conception&#10;&#10;Le contenu généré par l’IA peut être incorrect.">
                <a:extLst>
                  <a:ext uri="{FF2B5EF4-FFF2-40B4-BE49-F238E27FC236}">
                    <a16:creationId xmlns:a16="http://schemas.microsoft.com/office/drawing/2014/main" id="{1CC9C3DD-1D96-4271-951C-B1B6F1E963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643" y="1593471"/>
                <a:ext cx="1423405" cy="1004649"/>
              </a:xfrm>
              <a:prstGeom prst="rect">
                <a:avLst/>
              </a:prstGeom>
            </p:spPr>
          </p:pic>
          <p:sp>
            <p:nvSpPr>
              <p:cNvPr id="14" name="ZoneTexte 13">
                <a:extLst>
                  <a:ext uri="{FF2B5EF4-FFF2-40B4-BE49-F238E27FC236}">
                    <a16:creationId xmlns:a16="http://schemas.microsoft.com/office/drawing/2014/main" id="{5FD94421-2679-4DD1-9F07-56FB9C1D3C63}"/>
                  </a:ext>
                </a:extLst>
              </p:cNvPr>
              <p:cNvSpPr txBox="1"/>
              <p:nvPr/>
            </p:nvSpPr>
            <p:spPr>
              <a:xfrm>
                <a:off x="-1542013" y="1153263"/>
                <a:ext cx="5002716" cy="400110"/>
              </a:xfrm>
              <a:prstGeom prst="rect">
                <a:avLst/>
              </a:prstGeom>
              <a:noFill/>
            </p:spPr>
            <p:txBody>
              <a:bodyPr wrap="none" rtlCol="0">
                <a:spAutoFit/>
              </a:bodyPr>
              <a:lstStyle/>
              <a:p>
                <a:r>
                  <a:rPr lang="fr-FR" sz="2000" b="1" dirty="0">
                    <a:solidFill>
                      <a:srgbClr val="00A3A6"/>
                    </a:solidFill>
                    <a:latin typeface="+mj-lt"/>
                    <a:ea typeface="+mj-ea"/>
                    <a:cs typeface="+mj-cs"/>
                  </a:rPr>
                  <a:t>La collection igname du CRB plantes tropicales :</a:t>
                </a:r>
              </a:p>
            </p:txBody>
          </p:sp>
        </p:grpSp>
        <p:sp>
          <p:nvSpPr>
            <p:cNvPr id="15" name="Espace réservé du texte 4">
              <a:extLst>
                <a:ext uri="{FF2B5EF4-FFF2-40B4-BE49-F238E27FC236}">
                  <a16:creationId xmlns:a16="http://schemas.microsoft.com/office/drawing/2014/main" id="{A9319C4A-27A4-409E-91B4-2AF26174BDFF}"/>
                </a:ext>
              </a:extLst>
            </p:cNvPr>
            <p:cNvSpPr txBox="1">
              <a:spLocks/>
            </p:cNvSpPr>
            <p:nvPr/>
          </p:nvSpPr>
          <p:spPr>
            <a:xfrm>
              <a:off x="9243496" y="1602256"/>
              <a:ext cx="2773741" cy="14666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kern="1200" baseline="0">
                  <a:solidFill>
                    <a:schemeClr val="accent4">
                      <a:lumMod val="50000"/>
                    </a:schemeClr>
                  </a:solidFill>
                  <a:latin typeface="Avenir Next LT Pro Demi Condens" panose="020B040302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baseline="0">
                  <a:solidFill>
                    <a:schemeClr val="tx1"/>
                  </a:solidFill>
                  <a:latin typeface="Avenir Next LT Pro Medium Conde" panose="020B0403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Avenir Next LT Pro Condensed" panose="020B0506020202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venir Next LT Pro Condensed" panose="020B0506020202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venir Next LT Pro Condensed" panose="020B0506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4000" b="1" dirty="0">
                  <a:solidFill>
                    <a:srgbClr val="008000"/>
                  </a:solidFill>
                  <a:latin typeface="Broadway" panose="04040905080B02020502" pitchFamily="82" charset="0"/>
                </a:rPr>
                <a:t>Herbier GUAD</a:t>
              </a:r>
            </a:p>
          </p:txBody>
        </p:sp>
        <p:pic>
          <p:nvPicPr>
            <p:cNvPr id="16" name="Image 15">
              <a:extLst>
                <a:ext uri="{FF2B5EF4-FFF2-40B4-BE49-F238E27FC236}">
                  <a16:creationId xmlns:a16="http://schemas.microsoft.com/office/drawing/2014/main" id="{03F954A2-4C50-417B-9DE6-EC8987ABFB35}"/>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6200000">
              <a:off x="9268319" y="3109968"/>
              <a:ext cx="2738535" cy="2314577"/>
            </a:xfrm>
            <a:prstGeom prst="rect">
              <a:avLst/>
            </a:prstGeom>
            <a:noFill/>
            <a:ln>
              <a:noFill/>
            </a:ln>
          </p:spPr>
        </p:pic>
      </p:grpSp>
      <p:pic>
        <p:nvPicPr>
          <p:cNvPr id="17" name="Image 16">
            <a:extLst>
              <a:ext uri="{FF2B5EF4-FFF2-40B4-BE49-F238E27FC236}">
                <a16:creationId xmlns:a16="http://schemas.microsoft.com/office/drawing/2014/main" id="{FFE03C5E-9991-4FD1-B639-4BB8FDF3C118}"/>
              </a:ext>
            </a:extLst>
          </p:cNvPr>
          <p:cNvPicPr>
            <a:picLocks noChangeAspect="1"/>
          </p:cNvPicPr>
          <p:nvPr/>
        </p:nvPicPr>
        <p:blipFill rotWithShape="1">
          <a:blip r:embed="rId6" cstate="screen">
            <a:alphaModFix amt="50000"/>
            <a:duotone>
              <a:schemeClr val="accent6">
                <a:shade val="45000"/>
                <a:satMod val="135000"/>
              </a:schemeClr>
              <a:prstClr val="white"/>
            </a:duotone>
            <a:extLst>
              <a:ext uri="{28A0092B-C50C-407E-A947-70E740481C1C}">
                <a14:useLocalDpi xmlns:a14="http://schemas.microsoft.com/office/drawing/2010/main"/>
              </a:ext>
            </a:extLst>
          </a:blip>
          <a:srcRect r="-342"/>
          <a:stretch/>
        </p:blipFill>
        <p:spPr>
          <a:xfrm flipH="1">
            <a:off x="6126181" y="1847545"/>
            <a:ext cx="5685813" cy="3960763"/>
          </a:xfrm>
          <a:prstGeom prst="rect">
            <a:avLst/>
          </a:prstGeom>
        </p:spPr>
      </p:pic>
      <p:pic>
        <p:nvPicPr>
          <p:cNvPr id="19" name="Picture 4">
            <a:extLst>
              <a:ext uri="{FF2B5EF4-FFF2-40B4-BE49-F238E27FC236}">
                <a16:creationId xmlns:a16="http://schemas.microsoft.com/office/drawing/2014/main" id="{9C9FB262-959A-40F8-966E-F935C6586BC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b="6709"/>
          <a:stretch>
            <a:fillRect/>
          </a:stretch>
        </p:blipFill>
        <p:spPr>
          <a:xfrm>
            <a:off x="562476" y="1939084"/>
            <a:ext cx="5330814" cy="3729867"/>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 name="Image 19">
            <a:extLst>
              <a:ext uri="{FF2B5EF4-FFF2-40B4-BE49-F238E27FC236}">
                <a16:creationId xmlns:a16="http://schemas.microsoft.com/office/drawing/2014/main" id="{441035A4-3FFC-417D-98CF-50277B93ED9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87329" y="5842125"/>
            <a:ext cx="1182512" cy="703739"/>
          </a:xfrm>
          <a:prstGeom prst="rect">
            <a:avLst/>
          </a:prstGeom>
        </p:spPr>
      </p:pic>
      <p:pic>
        <p:nvPicPr>
          <p:cNvPr id="21" name="Image 20">
            <a:extLst>
              <a:ext uri="{FF2B5EF4-FFF2-40B4-BE49-F238E27FC236}">
                <a16:creationId xmlns:a16="http://schemas.microsoft.com/office/drawing/2014/main" id="{87A5DCA6-837A-4862-999B-E485163DC9B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14203" b="51055"/>
          <a:stretch/>
        </p:blipFill>
        <p:spPr>
          <a:xfrm>
            <a:off x="9151713" y="5964152"/>
            <a:ext cx="1490711" cy="510527"/>
          </a:xfrm>
          <a:prstGeom prst="rect">
            <a:avLst/>
          </a:prstGeom>
        </p:spPr>
      </p:pic>
    </p:spTree>
    <p:extLst>
      <p:ext uri="{BB962C8B-B14F-4D97-AF65-F5344CB8AC3E}">
        <p14:creationId xmlns:p14="http://schemas.microsoft.com/office/powerpoint/2010/main" val="1974759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9"/>
                                        </p:tgtEl>
                                        <p:attrNameLst>
                                          <p:attrName>style.visibility</p:attrName>
                                        </p:attrNameLst>
                                      </p:cBhvr>
                                      <p:to>
                                        <p:strVal val="hidden"/>
                                      </p:to>
                                    </p:set>
                                  </p:childTnLst>
                                </p:cTn>
                              </p:par>
                            </p:childTnLst>
                          </p:cTn>
                        </p:par>
                        <p:par>
                          <p:cTn id="9" fill="hold">
                            <p:stCondLst>
                              <p:cond delay="0"/>
                            </p:stCondLst>
                            <p:childTnLst>
                              <p:par>
                                <p:cTn id="10" presetID="1" presetClass="entr" presetSubtype="0"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7B2188BA-FCA4-4659-B857-032A006A9F6C}"/>
              </a:ext>
            </a:extLst>
          </p:cNvPr>
          <p:cNvSpPr>
            <a:spLocks noGrp="1"/>
          </p:cNvSpPr>
          <p:nvPr>
            <p:ph idx="1"/>
          </p:nvPr>
        </p:nvSpPr>
        <p:spPr>
          <a:xfrm>
            <a:off x="444844" y="1424044"/>
            <a:ext cx="5424615" cy="3081021"/>
          </a:xfrm>
        </p:spPr>
        <p:txBody>
          <a:bodyPr>
            <a:normAutofit fontScale="85000" lnSpcReduction="20000"/>
          </a:bodyPr>
          <a:lstStyle/>
          <a:p>
            <a:r>
              <a:rPr lang="fr-FR" dirty="0"/>
              <a:t>Plantes de services → Fournir en premier lieu d’autres services que la production agricole </a:t>
            </a:r>
          </a:p>
          <a:p>
            <a:r>
              <a:rPr lang="fr-FR" dirty="0"/>
              <a:t>Une diversité de services: fertilité, couverture sol, accroître les régulations naturelles des bioagresseurs, attirer des polinisateurs, stabilisation des sols</a:t>
            </a:r>
          </a:p>
          <a:p>
            <a:r>
              <a:rPr lang="fr-FR" dirty="0"/>
              <a:t>Une diversité de modes d’insertion: association, rotations, bande fleuries, haies</a:t>
            </a:r>
          </a:p>
          <a:p>
            <a:r>
              <a:rPr lang="fr-FR" dirty="0"/>
              <a:t>Besoin de connaissances et d’outils pour trouver les meilleures associations maximisant les services et limitant la compétition entre plantes</a:t>
            </a:r>
            <a:br>
              <a:rPr lang="fr-FR" dirty="0"/>
            </a:br>
            <a:endParaRPr lang="fr-FR" dirty="0"/>
          </a:p>
        </p:txBody>
      </p:sp>
      <p:sp>
        <p:nvSpPr>
          <p:cNvPr id="3" name="Titre 2">
            <a:extLst>
              <a:ext uri="{FF2B5EF4-FFF2-40B4-BE49-F238E27FC236}">
                <a16:creationId xmlns:a16="http://schemas.microsoft.com/office/drawing/2014/main" id="{541C9C41-18FD-4C2E-A816-139572502EB8}"/>
              </a:ext>
            </a:extLst>
          </p:cNvPr>
          <p:cNvSpPr>
            <a:spLocks noGrp="1"/>
          </p:cNvSpPr>
          <p:nvPr>
            <p:ph type="title"/>
          </p:nvPr>
        </p:nvSpPr>
        <p:spPr/>
        <p:txBody>
          <a:bodyPr>
            <a:normAutofit/>
          </a:bodyPr>
          <a:lstStyle/>
          <a:p>
            <a:r>
              <a:rPr lang="fr-FR" b="1" dirty="0"/>
              <a:t>Les plantes de services</a:t>
            </a:r>
          </a:p>
        </p:txBody>
      </p:sp>
      <p:sp>
        <p:nvSpPr>
          <p:cNvPr id="4" name="Sous-titre 3">
            <a:extLst>
              <a:ext uri="{FF2B5EF4-FFF2-40B4-BE49-F238E27FC236}">
                <a16:creationId xmlns:a16="http://schemas.microsoft.com/office/drawing/2014/main" id="{C09830D2-B53E-4249-A444-24BB7F361924}"/>
              </a:ext>
            </a:extLst>
          </p:cNvPr>
          <p:cNvSpPr>
            <a:spLocks noGrp="1"/>
          </p:cNvSpPr>
          <p:nvPr>
            <p:ph type="subTitle" idx="10"/>
          </p:nvPr>
        </p:nvSpPr>
        <p:spPr/>
        <p:txBody>
          <a:bodyPr/>
          <a:lstStyle/>
          <a:p>
            <a:r>
              <a:rPr lang="fr-FR" i="1" dirty="0"/>
              <a:t>La biodiversité source de précieux alliés!</a:t>
            </a:r>
          </a:p>
        </p:txBody>
      </p:sp>
      <p:pic>
        <p:nvPicPr>
          <p:cNvPr id="7" name="Image 6">
            <a:extLst>
              <a:ext uri="{FF2B5EF4-FFF2-40B4-BE49-F238E27FC236}">
                <a16:creationId xmlns:a16="http://schemas.microsoft.com/office/drawing/2014/main" id="{E8283D74-91DE-40E4-BFE2-A34417CD1028}"/>
              </a:ext>
            </a:extLst>
          </p:cNvPr>
          <p:cNvPicPr>
            <a:picLocks noChangeAspect="1"/>
          </p:cNvPicPr>
          <p:nvPr/>
        </p:nvPicPr>
        <p:blipFill rotWithShape="1">
          <a:blip r:embed="rId2"/>
          <a:srcRect l="70039" t="9838" r="11873" b="4848"/>
          <a:stretch/>
        </p:blipFill>
        <p:spPr>
          <a:xfrm>
            <a:off x="8977300" y="2247065"/>
            <a:ext cx="2090272" cy="3081021"/>
          </a:xfrm>
          <a:prstGeom prst="rect">
            <a:avLst/>
          </a:prstGeom>
          <a:effectLst>
            <a:outerShdw blurRad="50800" dist="38100" dir="2700000" algn="tl" rotWithShape="0">
              <a:prstClr val="black">
                <a:alpha val="40000"/>
              </a:prstClr>
            </a:outerShdw>
          </a:effectLst>
        </p:spPr>
      </p:pic>
      <p:pic>
        <p:nvPicPr>
          <p:cNvPr id="8" name="Image 7">
            <a:extLst>
              <a:ext uri="{FF2B5EF4-FFF2-40B4-BE49-F238E27FC236}">
                <a16:creationId xmlns:a16="http://schemas.microsoft.com/office/drawing/2014/main" id="{74D407BE-25B4-427A-8131-2DD85B5E2D05}"/>
              </a:ext>
            </a:extLst>
          </p:cNvPr>
          <p:cNvPicPr>
            <a:picLocks noChangeAspect="1"/>
          </p:cNvPicPr>
          <p:nvPr/>
        </p:nvPicPr>
        <p:blipFill rotWithShape="1">
          <a:blip r:embed="rId3">
            <a:extLst>
              <a:ext uri="{28A0092B-C50C-407E-A947-70E740481C1C}">
                <a14:useLocalDpi xmlns:a14="http://schemas.microsoft.com/office/drawing/2010/main" val="0"/>
              </a:ext>
            </a:extLst>
          </a:blip>
          <a:srcRect t="9408" b="9099"/>
          <a:stretch/>
        </p:blipFill>
        <p:spPr>
          <a:xfrm>
            <a:off x="10973840" y="2247064"/>
            <a:ext cx="1145059" cy="933140"/>
          </a:xfrm>
          <a:prstGeom prst="rect">
            <a:avLst/>
          </a:prstGeom>
        </p:spPr>
      </p:pic>
      <p:pic>
        <p:nvPicPr>
          <p:cNvPr id="9" name="Picture 6">
            <a:extLst>
              <a:ext uri="{FF2B5EF4-FFF2-40B4-BE49-F238E27FC236}">
                <a16:creationId xmlns:a16="http://schemas.microsoft.com/office/drawing/2014/main" id="{37F2EB0A-D12F-442A-B25F-7469D73722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8066" t="12239" r="32545" b="9949"/>
          <a:stretch>
            <a:fillRect/>
          </a:stretch>
        </p:blipFill>
        <p:spPr>
          <a:xfrm>
            <a:off x="6040935" y="4270870"/>
            <a:ext cx="2430162" cy="2153461"/>
          </a:xfrm>
          <a:prstGeom prst="rect">
            <a:avLst/>
          </a:prstGeom>
          <a:noFill/>
          <a:ln/>
        </p:spPr>
      </p:pic>
      <p:pic>
        <p:nvPicPr>
          <p:cNvPr id="6" name="Image 5">
            <a:extLst>
              <a:ext uri="{FF2B5EF4-FFF2-40B4-BE49-F238E27FC236}">
                <a16:creationId xmlns:a16="http://schemas.microsoft.com/office/drawing/2014/main" id="{D904FD9A-2350-4467-B69E-9E3C9CDA4B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5722208" y="1397543"/>
            <a:ext cx="2990335" cy="2242751"/>
          </a:xfrm>
          <a:prstGeom prst="roundRect">
            <a:avLst>
              <a:gd name="adj" fmla="val 8594"/>
            </a:avLst>
          </a:prstGeom>
          <a:solidFill>
            <a:srgbClr val="FFFFFF">
              <a:shade val="85000"/>
            </a:srgbClr>
          </a:solidFill>
          <a:ln>
            <a:noFill/>
          </a:ln>
          <a:effectLst/>
        </p:spPr>
      </p:pic>
      <p:pic>
        <p:nvPicPr>
          <p:cNvPr id="10" name="Picture 19">
            <a:extLst>
              <a:ext uri="{FF2B5EF4-FFF2-40B4-BE49-F238E27FC236}">
                <a16:creationId xmlns:a16="http://schemas.microsoft.com/office/drawing/2014/main" id="{19697B2A-5402-4B19-856E-45220392AB36}"/>
              </a:ext>
            </a:extLst>
          </p:cNvPr>
          <p:cNvPicPr>
            <a:picLocks noChangeAspect="1" noChangeArrowheads="1"/>
          </p:cNvPicPr>
          <p:nvPr/>
        </p:nvPicPr>
        <p:blipFill>
          <a:blip r:embed="rId6" cstate="print"/>
          <a:srcRect l="3658" t="1637" r="3604" b="4768"/>
          <a:stretch>
            <a:fillRect/>
          </a:stretch>
        </p:blipFill>
        <p:spPr bwMode="auto">
          <a:xfrm>
            <a:off x="8717895" y="137281"/>
            <a:ext cx="2620784" cy="1998584"/>
          </a:xfrm>
          <a:prstGeom prst="roundRect">
            <a:avLst>
              <a:gd name="adj" fmla="val 8594"/>
            </a:avLst>
          </a:prstGeom>
          <a:solidFill>
            <a:srgbClr val="FFFFFF">
              <a:shade val="85000"/>
            </a:srgbClr>
          </a:solidFill>
          <a:ln>
            <a:noFill/>
          </a:ln>
          <a:effectLst/>
        </p:spPr>
      </p:pic>
      <p:pic>
        <p:nvPicPr>
          <p:cNvPr id="12" name="Image 11">
            <a:extLst>
              <a:ext uri="{FF2B5EF4-FFF2-40B4-BE49-F238E27FC236}">
                <a16:creationId xmlns:a16="http://schemas.microsoft.com/office/drawing/2014/main" id="{DB3B0E78-5FA8-47EF-8BD9-0B8250E09AD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3368" y="4505066"/>
            <a:ext cx="2477038" cy="1857779"/>
          </a:xfrm>
          <a:prstGeom prst="roundRect">
            <a:avLst>
              <a:gd name="adj" fmla="val 8594"/>
            </a:avLst>
          </a:prstGeom>
          <a:solidFill>
            <a:srgbClr val="FFFFFF">
              <a:shade val="85000"/>
            </a:srgbClr>
          </a:solidFill>
          <a:ln>
            <a:noFill/>
          </a:ln>
          <a:effectLst/>
        </p:spPr>
      </p:pic>
      <p:pic>
        <p:nvPicPr>
          <p:cNvPr id="14" name="Image 13">
            <a:extLst>
              <a:ext uri="{FF2B5EF4-FFF2-40B4-BE49-F238E27FC236}">
                <a16:creationId xmlns:a16="http://schemas.microsoft.com/office/drawing/2014/main" id="{9E6F4542-1B6E-47D6-9B1D-E08AAF0756E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60224" y="4522644"/>
            <a:ext cx="2430162" cy="1822622"/>
          </a:xfrm>
          <a:prstGeom prst="roundRect">
            <a:avLst>
              <a:gd name="adj" fmla="val 8594"/>
            </a:avLst>
          </a:prstGeom>
          <a:solidFill>
            <a:srgbClr val="FFFFFF">
              <a:shade val="85000"/>
            </a:srgbClr>
          </a:solidFill>
          <a:ln>
            <a:noFill/>
          </a:ln>
          <a:effectLst/>
        </p:spPr>
      </p:pic>
      <p:grpSp>
        <p:nvGrpSpPr>
          <p:cNvPr id="19" name="Groupe 18">
            <a:extLst>
              <a:ext uri="{FF2B5EF4-FFF2-40B4-BE49-F238E27FC236}">
                <a16:creationId xmlns:a16="http://schemas.microsoft.com/office/drawing/2014/main" id="{E06F8CB3-00D5-4D61-9E5B-CD3909601E82}"/>
              </a:ext>
            </a:extLst>
          </p:cNvPr>
          <p:cNvGrpSpPr/>
          <p:nvPr/>
        </p:nvGrpSpPr>
        <p:grpSpPr>
          <a:xfrm>
            <a:off x="9080771" y="5438714"/>
            <a:ext cx="2192666" cy="900608"/>
            <a:chOff x="5869459" y="40006"/>
            <a:chExt cx="2192666" cy="900608"/>
          </a:xfrm>
        </p:grpSpPr>
        <p:pic>
          <p:nvPicPr>
            <p:cNvPr id="17" name="Image 16">
              <a:extLst>
                <a:ext uri="{FF2B5EF4-FFF2-40B4-BE49-F238E27FC236}">
                  <a16:creationId xmlns:a16="http://schemas.microsoft.com/office/drawing/2014/main" id="{116AC6D3-7E3B-4FA5-A0BB-BE2431E4B38E}"/>
                </a:ext>
              </a:extLst>
            </p:cNvPr>
            <p:cNvPicPr>
              <a:picLocks noChangeAspect="1"/>
            </p:cNvPicPr>
            <p:nvPr/>
          </p:nvPicPr>
          <p:blipFill rotWithShape="1">
            <a:blip r:embed="rId9"/>
            <a:srcRect l="4149" t="15348" r="2595" b="9341"/>
            <a:stretch/>
          </p:blipFill>
          <p:spPr>
            <a:xfrm>
              <a:off x="6101001" y="339810"/>
              <a:ext cx="1344048" cy="582970"/>
            </a:xfrm>
            <a:prstGeom prst="rect">
              <a:avLst/>
            </a:prstGeom>
          </p:spPr>
        </p:pic>
        <p:sp>
          <p:nvSpPr>
            <p:cNvPr id="16" name="ZoneTexte 15">
              <a:extLst>
                <a:ext uri="{FF2B5EF4-FFF2-40B4-BE49-F238E27FC236}">
                  <a16:creationId xmlns:a16="http://schemas.microsoft.com/office/drawing/2014/main" id="{403C887F-9C49-4130-A505-F62EDDF83745}"/>
                </a:ext>
              </a:extLst>
            </p:cNvPr>
            <p:cNvSpPr txBox="1"/>
            <p:nvPr/>
          </p:nvSpPr>
          <p:spPr>
            <a:xfrm>
              <a:off x="5968093" y="42159"/>
              <a:ext cx="2094032" cy="369332"/>
            </a:xfrm>
            <a:prstGeom prst="rect">
              <a:avLst/>
            </a:prstGeom>
            <a:noFill/>
          </p:spPr>
          <p:txBody>
            <a:bodyPr wrap="square">
              <a:spAutoFit/>
            </a:bodyPr>
            <a:lstStyle/>
            <a:p>
              <a:r>
                <a:rPr lang="fr-FR" b="1" dirty="0">
                  <a:solidFill>
                    <a:srgbClr val="00A3A6"/>
                  </a:solidFill>
                  <a:latin typeface="+mn-lt"/>
                </a:rPr>
                <a:t>Réseau PS-CREA </a:t>
              </a:r>
              <a:endParaRPr lang="fr-FR" dirty="0"/>
            </a:p>
          </p:txBody>
        </p:sp>
        <p:sp>
          <p:nvSpPr>
            <p:cNvPr id="18" name="Rectangle : coins arrondis 17">
              <a:extLst>
                <a:ext uri="{FF2B5EF4-FFF2-40B4-BE49-F238E27FC236}">
                  <a16:creationId xmlns:a16="http://schemas.microsoft.com/office/drawing/2014/main" id="{29934DC2-BC50-4084-AE48-EE479C8E17E8}"/>
                </a:ext>
              </a:extLst>
            </p:cNvPr>
            <p:cNvSpPr/>
            <p:nvPr/>
          </p:nvSpPr>
          <p:spPr>
            <a:xfrm>
              <a:off x="5869459" y="40006"/>
              <a:ext cx="1893213" cy="90060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3617010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88EE0C08-26E1-4019-AF04-57E119F30876}"/>
              </a:ext>
            </a:extLst>
          </p:cNvPr>
          <p:cNvSpPr>
            <a:spLocks noGrp="1"/>
          </p:cNvSpPr>
          <p:nvPr>
            <p:ph idx="1"/>
          </p:nvPr>
        </p:nvSpPr>
        <p:spPr/>
        <p:txBody>
          <a:bodyPr/>
          <a:lstStyle/>
          <a:p>
            <a:endParaRPr lang="fr-FR" dirty="0"/>
          </a:p>
        </p:txBody>
      </p:sp>
      <p:sp>
        <p:nvSpPr>
          <p:cNvPr id="3" name="Titre 2">
            <a:extLst>
              <a:ext uri="{FF2B5EF4-FFF2-40B4-BE49-F238E27FC236}">
                <a16:creationId xmlns:a16="http://schemas.microsoft.com/office/drawing/2014/main" id="{E74965AC-D37C-4AF9-B647-D9CCD54F2BB7}"/>
              </a:ext>
            </a:extLst>
          </p:cNvPr>
          <p:cNvSpPr>
            <a:spLocks noGrp="1"/>
          </p:cNvSpPr>
          <p:nvPr>
            <p:ph type="title"/>
          </p:nvPr>
        </p:nvSpPr>
        <p:spPr/>
        <p:txBody>
          <a:bodyPr/>
          <a:lstStyle/>
          <a:p>
            <a:r>
              <a:rPr lang="fr-FR" b="1" dirty="0"/>
              <a:t>Mobiliser des auxiliaires de régulation: </a:t>
            </a:r>
          </a:p>
        </p:txBody>
      </p:sp>
      <p:sp>
        <p:nvSpPr>
          <p:cNvPr id="4" name="Sous-titre 3">
            <a:extLst>
              <a:ext uri="{FF2B5EF4-FFF2-40B4-BE49-F238E27FC236}">
                <a16:creationId xmlns:a16="http://schemas.microsoft.com/office/drawing/2014/main" id="{6F1DC3F6-61BE-482E-B851-4C58DA77D16D}"/>
              </a:ext>
            </a:extLst>
          </p:cNvPr>
          <p:cNvSpPr>
            <a:spLocks noGrp="1"/>
          </p:cNvSpPr>
          <p:nvPr>
            <p:ph type="subTitle" idx="10"/>
          </p:nvPr>
        </p:nvSpPr>
        <p:spPr/>
        <p:txBody>
          <a:bodyPr/>
          <a:lstStyle/>
          <a:p>
            <a:r>
              <a:rPr lang="fr-FR" sz="2000" b="1" i="1" dirty="0">
                <a:latin typeface="Calibri Light" panose="020F0302020204030204" pitchFamily="34" charset="0"/>
                <a:ea typeface="Calibri Light" panose="020F0302020204030204" pitchFamily="34" charset="0"/>
                <a:cs typeface="Calibri Light" panose="020F0302020204030204" pitchFamily="34" charset="0"/>
              </a:rPr>
              <a:t>Recrutement de micro-hyménoptères parasitoïdes avec des plantes de service</a:t>
            </a:r>
            <a:endParaRPr lang="fr-FR" i="1" dirty="0"/>
          </a:p>
        </p:txBody>
      </p:sp>
      <p:sp>
        <p:nvSpPr>
          <p:cNvPr id="5" name="Rectangle : coins arrondis 4">
            <a:extLst>
              <a:ext uri="{FF2B5EF4-FFF2-40B4-BE49-F238E27FC236}">
                <a16:creationId xmlns:a16="http://schemas.microsoft.com/office/drawing/2014/main" id="{567B1ED9-E7E3-4556-9C0E-BDF15B69B04C}"/>
              </a:ext>
            </a:extLst>
          </p:cNvPr>
          <p:cNvSpPr/>
          <p:nvPr/>
        </p:nvSpPr>
        <p:spPr>
          <a:xfrm>
            <a:off x="228600" y="1444202"/>
            <a:ext cx="6153150" cy="2094570"/>
          </a:xfrm>
          <a:prstGeom prst="roundRect">
            <a:avLst/>
          </a:prstGeom>
          <a:solidFill>
            <a:srgbClr val="E8F5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93814E34-DEB6-4B4F-A18D-6B81117F1886}"/>
              </a:ext>
            </a:extLst>
          </p:cNvPr>
          <p:cNvSpPr txBox="1"/>
          <p:nvPr/>
        </p:nvSpPr>
        <p:spPr>
          <a:xfrm>
            <a:off x="297374" y="1559097"/>
            <a:ext cx="4815646" cy="1908215"/>
          </a:xfrm>
          <a:prstGeom prst="rect">
            <a:avLst/>
          </a:prstGeom>
          <a:noFill/>
        </p:spPr>
        <p:txBody>
          <a:bodyPr wrap="square" rtlCol="0">
            <a:spAutoFit/>
          </a:bodyPr>
          <a:lstStyle/>
          <a:p>
            <a:r>
              <a:rPr lang="fr-FR" sz="1400" b="1" i="1" dirty="0">
                <a:latin typeface="Calibri Light" panose="020F0302020204030204" pitchFamily="34" charset="0"/>
                <a:ea typeface="Calibri Light" panose="020F0302020204030204" pitchFamily="34" charset="0"/>
                <a:cs typeface="Calibri Light" panose="020F0302020204030204" pitchFamily="34" charset="0"/>
              </a:rPr>
              <a:t>D. </a:t>
            </a:r>
            <a:r>
              <a:rPr lang="fr-FR" sz="1400" b="1" i="1" dirty="0" err="1">
                <a:latin typeface="Calibri Light" panose="020F0302020204030204" pitchFamily="34" charset="0"/>
                <a:ea typeface="Calibri Light" panose="020F0302020204030204" pitchFamily="34" charset="0"/>
                <a:cs typeface="Calibri Light" panose="020F0302020204030204" pitchFamily="34" charset="0"/>
              </a:rPr>
              <a:t>hyalinata</a:t>
            </a:r>
            <a:r>
              <a:rPr lang="fr-FR" sz="1400" b="1" i="1" dirty="0">
                <a:latin typeface="Calibri Light" panose="020F0302020204030204" pitchFamily="34" charset="0"/>
                <a:ea typeface="Calibri Light" panose="020F0302020204030204" pitchFamily="34" charset="0"/>
                <a:cs typeface="Calibri Light" panose="020F0302020204030204" pitchFamily="34" charset="0"/>
              </a:rPr>
              <a:t> </a:t>
            </a:r>
            <a:r>
              <a:rPr lang="fr-FR" sz="1400" dirty="0">
                <a:latin typeface="Calibri Light" panose="020F0302020204030204" pitchFamily="34" charset="0"/>
                <a:ea typeface="Calibri Light" panose="020F0302020204030204" pitchFamily="34" charset="0"/>
                <a:cs typeface="Calibri Light" panose="020F0302020204030204" pitchFamily="34" charset="0"/>
              </a:rPr>
              <a:t>: premier ravageur des cucurbitacées en Guadeloupe entrainant des défoliations majeures </a:t>
            </a:r>
          </a:p>
          <a:p>
            <a:endParaRPr lang="fr-FR" sz="1000" i="1" dirty="0">
              <a:latin typeface="Calibri Light" panose="020F0302020204030204" pitchFamily="34" charset="0"/>
              <a:ea typeface="Calibri Light" panose="020F0302020204030204" pitchFamily="34" charset="0"/>
              <a:cs typeface="Calibri Light" panose="020F0302020204030204" pitchFamily="34" charset="0"/>
            </a:endParaRPr>
          </a:p>
          <a:p>
            <a:r>
              <a:rPr lang="fr-FR" sz="1400" b="1" dirty="0">
                <a:latin typeface="Calibri Light" panose="020F0302020204030204" pitchFamily="34" charset="0"/>
                <a:ea typeface="Calibri Light" panose="020F0302020204030204" pitchFamily="34" charset="0"/>
                <a:cs typeface="Calibri Light" panose="020F0302020204030204" pitchFamily="34" charset="0"/>
              </a:rPr>
              <a:t>Parasitoïdes</a:t>
            </a:r>
            <a:r>
              <a:rPr lang="fr-FR" sz="1400" dirty="0">
                <a:latin typeface="Calibri Light" panose="020F0302020204030204" pitchFamily="34" charset="0"/>
                <a:ea typeface="Calibri Light" panose="020F0302020204030204" pitchFamily="34" charset="0"/>
                <a:cs typeface="Calibri Light" panose="020F0302020204030204" pitchFamily="34" charset="0"/>
              </a:rPr>
              <a:t> : micro-guêpe se développant aux dépens d’autres insectes (ravageurs) et causant leur mort </a:t>
            </a:r>
          </a:p>
          <a:p>
            <a:endParaRPr lang="fr-FR" sz="1000" dirty="0">
              <a:latin typeface="Calibri Light" panose="020F0302020204030204" pitchFamily="34" charset="0"/>
              <a:ea typeface="Calibri Light" panose="020F0302020204030204" pitchFamily="34" charset="0"/>
              <a:cs typeface="Calibri Light" panose="020F0302020204030204" pitchFamily="34" charset="0"/>
            </a:endParaRPr>
          </a:p>
          <a:p>
            <a:r>
              <a:rPr lang="fr-FR" sz="1400" b="1" dirty="0">
                <a:latin typeface="Calibri Light" panose="020F0302020204030204" pitchFamily="34" charset="0"/>
                <a:ea typeface="Calibri Light" panose="020F0302020204030204" pitchFamily="34" charset="0"/>
                <a:cs typeface="Calibri Light" panose="020F0302020204030204" pitchFamily="34" charset="0"/>
              </a:rPr>
              <a:t>Plante de services (</a:t>
            </a:r>
            <a:r>
              <a:rPr lang="fr-FR" sz="1400" b="1" dirty="0" err="1">
                <a:latin typeface="Calibri Light" panose="020F0302020204030204" pitchFamily="34" charset="0"/>
                <a:ea typeface="Calibri Light" panose="020F0302020204030204" pitchFamily="34" charset="0"/>
                <a:cs typeface="Calibri Light" panose="020F0302020204030204" pitchFamily="34" charset="0"/>
              </a:rPr>
              <a:t>PdS</a:t>
            </a:r>
            <a:r>
              <a:rPr lang="fr-FR" sz="1400" b="1" dirty="0">
                <a:latin typeface="Calibri Light" panose="020F0302020204030204" pitchFamily="34" charset="0"/>
                <a:ea typeface="Calibri Light" panose="020F0302020204030204" pitchFamily="34" charset="0"/>
                <a:cs typeface="Calibri Light" panose="020F0302020204030204" pitchFamily="34" charset="0"/>
              </a:rPr>
              <a:t>) </a:t>
            </a:r>
            <a:r>
              <a:rPr lang="fr-FR" sz="1400" dirty="0">
                <a:latin typeface="Calibri Light" panose="020F0302020204030204" pitchFamily="34" charset="0"/>
                <a:ea typeface="Calibri Light" panose="020F0302020204030204" pitchFamily="34" charset="0"/>
                <a:cs typeface="Calibri Light" panose="020F0302020204030204" pitchFamily="34" charset="0"/>
              </a:rPr>
              <a:t>: espèces végétales permettant de recruter les communautés de parasitoïdes présentes dans l’environnement (lutte biologique par conservation)</a:t>
            </a:r>
          </a:p>
        </p:txBody>
      </p:sp>
      <p:pic>
        <p:nvPicPr>
          <p:cNvPr id="7" name="Image 6">
            <a:extLst>
              <a:ext uri="{FF2B5EF4-FFF2-40B4-BE49-F238E27FC236}">
                <a16:creationId xmlns:a16="http://schemas.microsoft.com/office/drawing/2014/main" id="{FE2B9A03-81D1-47AA-866C-0327C7DB77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6539" y="1444202"/>
            <a:ext cx="5279657" cy="5263037"/>
          </a:xfrm>
          <a:prstGeom prst="rect">
            <a:avLst/>
          </a:prstGeom>
        </p:spPr>
      </p:pic>
      <p:sp>
        <p:nvSpPr>
          <p:cNvPr id="8" name="Rectangle : coins arrondis 7">
            <a:extLst>
              <a:ext uri="{FF2B5EF4-FFF2-40B4-BE49-F238E27FC236}">
                <a16:creationId xmlns:a16="http://schemas.microsoft.com/office/drawing/2014/main" id="{F7E5DAAE-CF84-4F26-875A-6E8992C2016C}"/>
              </a:ext>
            </a:extLst>
          </p:cNvPr>
          <p:cNvSpPr/>
          <p:nvPr/>
        </p:nvSpPr>
        <p:spPr>
          <a:xfrm>
            <a:off x="238654" y="3703491"/>
            <a:ext cx="6153149" cy="1276179"/>
          </a:xfrm>
          <a:prstGeom prst="roundRect">
            <a:avLst/>
          </a:prstGeom>
          <a:solidFill>
            <a:srgbClr val="CBE9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F2E45A60-50F3-4EEC-AB51-0FEC0ECB6177}"/>
              </a:ext>
            </a:extLst>
          </p:cNvPr>
          <p:cNvSpPr txBox="1"/>
          <p:nvPr/>
        </p:nvSpPr>
        <p:spPr>
          <a:xfrm>
            <a:off x="297374" y="3869021"/>
            <a:ext cx="5857345" cy="954107"/>
          </a:xfrm>
          <a:prstGeom prst="rect">
            <a:avLst/>
          </a:prstGeom>
          <a:noFill/>
        </p:spPr>
        <p:txBody>
          <a:bodyPr wrap="square" rtlCol="0">
            <a:spAutoFit/>
          </a:bodyPr>
          <a:lstStyle/>
          <a:p>
            <a:pPr marL="342900" indent="-342900">
              <a:buAutoNum type="arabicParenBoth"/>
            </a:pPr>
            <a:r>
              <a:rPr lang="fr-FR" sz="1400" dirty="0">
                <a:latin typeface="Calibri Light" panose="020F0302020204030204" pitchFamily="34" charset="0"/>
                <a:ea typeface="Calibri Light" panose="020F0302020204030204" pitchFamily="34" charset="0"/>
                <a:cs typeface="Calibri Light" panose="020F0302020204030204" pitchFamily="34" charset="0"/>
              </a:rPr>
              <a:t>Évaluation des préférences des traits des </a:t>
            </a:r>
            <a:r>
              <a:rPr lang="fr-FR" sz="1400" dirty="0" err="1">
                <a:latin typeface="Calibri Light" panose="020F0302020204030204" pitchFamily="34" charset="0"/>
                <a:ea typeface="Calibri Light" panose="020F0302020204030204" pitchFamily="34" charset="0"/>
                <a:cs typeface="Calibri Light" panose="020F0302020204030204" pitchFamily="34" charset="0"/>
              </a:rPr>
              <a:t>PdS</a:t>
            </a:r>
            <a:r>
              <a:rPr lang="fr-FR" sz="1400" dirty="0">
                <a:latin typeface="Calibri Light" panose="020F0302020204030204" pitchFamily="34" charset="0"/>
                <a:ea typeface="Calibri Light" panose="020F0302020204030204" pitchFamily="34" charset="0"/>
                <a:cs typeface="Calibri Light" panose="020F0302020204030204" pitchFamily="34" charset="0"/>
              </a:rPr>
              <a:t> par les agriculteurs</a:t>
            </a:r>
          </a:p>
          <a:p>
            <a:pPr marL="342900" indent="-342900">
              <a:buAutoNum type="arabicParenBoth"/>
            </a:pPr>
            <a:r>
              <a:rPr lang="fr-FR" sz="1400" dirty="0">
                <a:latin typeface="Calibri Light" panose="020F0302020204030204" pitchFamily="34" charset="0"/>
                <a:ea typeface="Calibri Light" panose="020F0302020204030204" pitchFamily="34" charset="0"/>
                <a:cs typeface="Calibri Light" panose="020F0302020204030204" pitchFamily="34" charset="0"/>
              </a:rPr>
              <a:t>Screening des espèces locales vis-à-vis de l’attraction pour les parasitoïdes</a:t>
            </a:r>
          </a:p>
          <a:p>
            <a:pPr marL="342900" indent="-342900">
              <a:buAutoNum type="arabicParenBoth"/>
            </a:pPr>
            <a:r>
              <a:rPr lang="fr-FR" sz="1400" dirty="0">
                <a:latin typeface="Calibri Light" panose="020F0302020204030204" pitchFamily="34" charset="0"/>
                <a:ea typeface="Calibri Light" panose="020F0302020204030204" pitchFamily="34" charset="0"/>
                <a:cs typeface="Calibri Light" panose="020F0302020204030204" pitchFamily="34" charset="0"/>
              </a:rPr>
              <a:t>Identification des parasitoïdes associé à </a:t>
            </a:r>
            <a:r>
              <a:rPr lang="fr-FR" sz="1400" i="1" dirty="0">
                <a:latin typeface="Calibri Light" panose="020F0302020204030204" pitchFamily="34" charset="0"/>
                <a:ea typeface="Calibri Light" panose="020F0302020204030204" pitchFamily="34" charset="0"/>
                <a:cs typeface="Calibri Light" panose="020F0302020204030204" pitchFamily="34" charset="0"/>
              </a:rPr>
              <a:t>D. </a:t>
            </a:r>
            <a:r>
              <a:rPr lang="fr-FR" sz="1400" i="1" dirty="0" err="1">
                <a:latin typeface="Calibri Light" panose="020F0302020204030204" pitchFamily="34" charset="0"/>
                <a:ea typeface="Calibri Light" panose="020F0302020204030204" pitchFamily="34" charset="0"/>
                <a:cs typeface="Calibri Light" panose="020F0302020204030204" pitchFamily="34" charset="0"/>
              </a:rPr>
              <a:t>hyalinata</a:t>
            </a:r>
            <a:r>
              <a:rPr lang="fr-FR" sz="1400" i="1" dirty="0">
                <a:latin typeface="Calibri Light" panose="020F0302020204030204" pitchFamily="34" charset="0"/>
                <a:ea typeface="Calibri Light" panose="020F0302020204030204" pitchFamily="34" charset="0"/>
                <a:cs typeface="Calibri Light" panose="020F0302020204030204" pitchFamily="34" charset="0"/>
              </a:rPr>
              <a:t> </a:t>
            </a:r>
          </a:p>
          <a:p>
            <a:pPr marL="342900" indent="-342900">
              <a:buAutoNum type="arabicParenBoth"/>
            </a:pPr>
            <a:r>
              <a:rPr lang="fr-FR" sz="1400" dirty="0">
                <a:latin typeface="Calibri Light" panose="020F0302020204030204" pitchFamily="34" charset="0"/>
                <a:ea typeface="Calibri Light" panose="020F0302020204030204" pitchFamily="34" charset="0"/>
                <a:cs typeface="Calibri Light" panose="020F0302020204030204" pitchFamily="34" charset="0"/>
              </a:rPr>
              <a:t>Intégration de bandes fleuries dans les cultures de concombre  </a:t>
            </a:r>
          </a:p>
        </p:txBody>
      </p:sp>
      <p:pic>
        <p:nvPicPr>
          <p:cNvPr id="10" name="Image 9">
            <a:extLst>
              <a:ext uri="{FF2B5EF4-FFF2-40B4-BE49-F238E27FC236}">
                <a16:creationId xmlns:a16="http://schemas.microsoft.com/office/drawing/2014/main" id="{C35E0FB5-73B4-486E-B741-C4B24EC14FD4}"/>
              </a:ext>
            </a:extLst>
          </p:cNvPr>
          <p:cNvPicPr>
            <a:picLocks noChangeAspect="1"/>
          </p:cNvPicPr>
          <p:nvPr/>
        </p:nvPicPr>
        <p:blipFill rotWithShape="1">
          <a:blip r:embed="rId3">
            <a:extLst>
              <a:ext uri="{28A0092B-C50C-407E-A947-70E740481C1C}">
                <a14:useLocalDpi xmlns:a14="http://schemas.microsoft.com/office/drawing/2010/main" val="0"/>
              </a:ext>
            </a:extLst>
          </a:blip>
          <a:srcRect t="12617"/>
          <a:stretch/>
        </p:blipFill>
        <p:spPr>
          <a:xfrm>
            <a:off x="4980285" y="1501351"/>
            <a:ext cx="1115715" cy="591798"/>
          </a:xfrm>
          <a:prstGeom prst="rect">
            <a:avLst/>
          </a:prstGeom>
        </p:spPr>
      </p:pic>
      <p:pic>
        <p:nvPicPr>
          <p:cNvPr id="11" name="Image 10">
            <a:extLst>
              <a:ext uri="{FF2B5EF4-FFF2-40B4-BE49-F238E27FC236}">
                <a16:creationId xmlns:a16="http://schemas.microsoft.com/office/drawing/2014/main" id="{816B1444-260A-4A56-9C13-A49B2C799893}"/>
              </a:ext>
            </a:extLst>
          </p:cNvPr>
          <p:cNvPicPr>
            <a:picLocks noChangeAspect="1"/>
          </p:cNvPicPr>
          <p:nvPr/>
        </p:nvPicPr>
        <p:blipFill rotWithShape="1">
          <a:blip r:embed="rId4">
            <a:extLst>
              <a:ext uri="{28A0092B-C50C-407E-A947-70E740481C1C}">
                <a14:useLocalDpi xmlns:a14="http://schemas.microsoft.com/office/drawing/2010/main" val="0"/>
              </a:ext>
            </a:extLst>
          </a:blip>
          <a:srcRect l="1377" t="9134" b="9921"/>
          <a:stretch/>
        </p:blipFill>
        <p:spPr>
          <a:xfrm>
            <a:off x="4979244" y="2122771"/>
            <a:ext cx="1112178" cy="666202"/>
          </a:xfrm>
          <a:prstGeom prst="rect">
            <a:avLst/>
          </a:prstGeom>
        </p:spPr>
      </p:pic>
      <p:grpSp>
        <p:nvGrpSpPr>
          <p:cNvPr id="12" name="Groupe 11">
            <a:extLst>
              <a:ext uri="{FF2B5EF4-FFF2-40B4-BE49-F238E27FC236}">
                <a16:creationId xmlns:a16="http://schemas.microsoft.com/office/drawing/2014/main" id="{2220FF5B-E957-4E64-979F-9D35355B7F8A}"/>
              </a:ext>
            </a:extLst>
          </p:cNvPr>
          <p:cNvGrpSpPr/>
          <p:nvPr/>
        </p:nvGrpSpPr>
        <p:grpSpPr>
          <a:xfrm>
            <a:off x="4979245" y="2817615"/>
            <a:ext cx="1112178" cy="682505"/>
            <a:chOff x="7398077" y="2600983"/>
            <a:chExt cx="2086649" cy="1279794"/>
          </a:xfrm>
        </p:grpSpPr>
        <p:pic>
          <p:nvPicPr>
            <p:cNvPr id="13" name="Image 12">
              <a:extLst>
                <a:ext uri="{FF2B5EF4-FFF2-40B4-BE49-F238E27FC236}">
                  <a16:creationId xmlns:a16="http://schemas.microsoft.com/office/drawing/2014/main" id="{BD1C790A-C2D5-4CFD-9E26-FD2F16E1A0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8320939" y="2716990"/>
              <a:ext cx="1279794" cy="1047780"/>
            </a:xfrm>
            <a:prstGeom prst="rect">
              <a:avLst/>
            </a:prstGeom>
          </p:spPr>
        </p:pic>
        <p:pic>
          <p:nvPicPr>
            <p:cNvPr id="14" name="Image 13">
              <a:extLst>
                <a:ext uri="{FF2B5EF4-FFF2-40B4-BE49-F238E27FC236}">
                  <a16:creationId xmlns:a16="http://schemas.microsoft.com/office/drawing/2014/main" id="{69300A91-456F-490D-8D7C-8B31899757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7282408" y="2717565"/>
              <a:ext cx="1276061" cy="1044724"/>
            </a:xfrm>
            <a:prstGeom prst="rect">
              <a:avLst/>
            </a:prstGeom>
          </p:spPr>
        </p:pic>
      </p:grpSp>
      <p:pic>
        <p:nvPicPr>
          <p:cNvPr id="15" name="Image 14">
            <a:extLst>
              <a:ext uri="{FF2B5EF4-FFF2-40B4-BE49-F238E27FC236}">
                <a16:creationId xmlns:a16="http://schemas.microsoft.com/office/drawing/2014/main" id="{A7E76761-D1B7-4B88-B792-538EBE0EC4D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54647" y="1707309"/>
            <a:ext cx="2409017" cy="1798928"/>
          </a:xfrm>
          <a:prstGeom prst="rect">
            <a:avLst/>
          </a:prstGeom>
        </p:spPr>
      </p:pic>
      <p:sp>
        <p:nvSpPr>
          <p:cNvPr id="16" name="Rectangle : coins arrondis 15">
            <a:extLst>
              <a:ext uri="{FF2B5EF4-FFF2-40B4-BE49-F238E27FC236}">
                <a16:creationId xmlns:a16="http://schemas.microsoft.com/office/drawing/2014/main" id="{09DEF12C-D534-43A3-B840-87D524E59183}"/>
              </a:ext>
            </a:extLst>
          </p:cNvPr>
          <p:cNvSpPr/>
          <p:nvPr/>
        </p:nvSpPr>
        <p:spPr>
          <a:xfrm>
            <a:off x="238654" y="5138928"/>
            <a:ext cx="6153149" cy="1423797"/>
          </a:xfrm>
          <a:prstGeom prst="roundRect">
            <a:avLst/>
          </a:prstGeom>
          <a:solidFill>
            <a:srgbClr val="9FD6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16">
            <a:extLst>
              <a:ext uri="{FF2B5EF4-FFF2-40B4-BE49-F238E27FC236}">
                <a16:creationId xmlns:a16="http://schemas.microsoft.com/office/drawing/2014/main" id="{BDC76A1E-6357-4F28-9D7A-63D4669BD126}"/>
              </a:ext>
            </a:extLst>
          </p:cNvPr>
          <p:cNvSpPr txBox="1"/>
          <p:nvPr/>
        </p:nvSpPr>
        <p:spPr>
          <a:xfrm>
            <a:off x="297374" y="5156226"/>
            <a:ext cx="5857345" cy="1415772"/>
          </a:xfrm>
          <a:prstGeom prst="rect">
            <a:avLst/>
          </a:prstGeom>
          <a:noFill/>
        </p:spPr>
        <p:txBody>
          <a:bodyPr wrap="square" rtlCol="0">
            <a:spAutoFit/>
          </a:bodyPr>
          <a:lstStyle/>
          <a:p>
            <a:pPr marL="285750" indent="-285750">
              <a:buFont typeface="Wingdings" panose="05000000000000000000" pitchFamily="2" charset="2"/>
              <a:buChar char="Ø"/>
            </a:pPr>
            <a:r>
              <a:rPr lang="fr-FR" sz="1400" dirty="0">
                <a:latin typeface="Calibri Light" panose="020F0302020204030204" pitchFamily="34" charset="0"/>
                <a:ea typeface="Calibri Light" panose="020F0302020204030204" pitchFamily="34" charset="0"/>
                <a:cs typeface="Calibri Light" panose="020F0302020204030204" pitchFamily="34" charset="0"/>
              </a:rPr>
              <a:t>Augmentation temporelle du nombre de parasitoïdes (recrutement)</a:t>
            </a:r>
          </a:p>
          <a:p>
            <a:endParaRPr lang="fr-FR" sz="1000" dirty="0">
              <a:latin typeface="Calibri Light" panose="020F0302020204030204" pitchFamily="34" charset="0"/>
              <a:ea typeface="Calibri Light" panose="020F0302020204030204" pitchFamily="34" charset="0"/>
              <a:cs typeface="Calibri Light" panose="020F0302020204030204" pitchFamily="34" charset="0"/>
            </a:endParaRPr>
          </a:p>
          <a:p>
            <a:pPr marL="285750" indent="-285750">
              <a:buFont typeface="Wingdings" panose="05000000000000000000" pitchFamily="2" charset="2"/>
              <a:buChar char="Ø"/>
            </a:pPr>
            <a:r>
              <a:rPr lang="fr-FR" sz="1400" dirty="0">
                <a:latin typeface="Calibri Light" panose="020F0302020204030204" pitchFamily="34" charset="0"/>
                <a:ea typeface="Calibri Light" panose="020F0302020204030204" pitchFamily="34" charset="0"/>
                <a:cs typeface="Calibri Light" panose="020F0302020204030204" pitchFamily="34" charset="0"/>
              </a:rPr>
              <a:t>Significativement plus de parasitoïdes lors de la 2</a:t>
            </a:r>
            <a:r>
              <a:rPr lang="fr-FR" sz="1400" baseline="30000" dirty="0">
                <a:latin typeface="Calibri Light" panose="020F0302020204030204" pitchFamily="34" charset="0"/>
                <a:ea typeface="Calibri Light" panose="020F0302020204030204" pitchFamily="34" charset="0"/>
                <a:cs typeface="Calibri Light" panose="020F0302020204030204" pitchFamily="34" charset="0"/>
              </a:rPr>
              <a:t>e</a:t>
            </a:r>
            <a:r>
              <a:rPr lang="fr-FR" sz="1400" dirty="0">
                <a:latin typeface="Calibri Light" panose="020F0302020204030204" pitchFamily="34" charset="0"/>
                <a:ea typeface="Calibri Light" panose="020F0302020204030204" pitchFamily="34" charset="0"/>
                <a:cs typeface="Calibri Light" panose="020F0302020204030204" pitchFamily="34" charset="0"/>
              </a:rPr>
              <a:t> période (maintien)</a:t>
            </a:r>
          </a:p>
          <a:p>
            <a:pPr marL="285750" indent="-285750">
              <a:buFont typeface="Wingdings" panose="05000000000000000000" pitchFamily="2" charset="2"/>
              <a:buChar char="Ø"/>
            </a:pPr>
            <a:endParaRPr lang="fr-FR" sz="1000" dirty="0">
              <a:latin typeface="Calibri Light" panose="020F0302020204030204" pitchFamily="34" charset="0"/>
              <a:ea typeface="Calibri Light" panose="020F0302020204030204" pitchFamily="34" charset="0"/>
              <a:cs typeface="Calibri Light" panose="020F0302020204030204" pitchFamily="34" charset="0"/>
            </a:endParaRPr>
          </a:p>
          <a:p>
            <a:pPr marL="285750" indent="-285750">
              <a:buFont typeface="Wingdings" panose="05000000000000000000" pitchFamily="2" charset="2"/>
              <a:buChar char="Ø"/>
            </a:pPr>
            <a:r>
              <a:rPr lang="fr-FR" sz="1400" dirty="0">
                <a:latin typeface="Calibri Light" panose="020F0302020204030204" pitchFamily="34" charset="0"/>
                <a:ea typeface="Calibri Light" panose="020F0302020204030204" pitchFamily="34" charset="0"/>
                <a:cs typeface="Calibri Light" panose="020F0302020204030204" pitchFamily="34" charset="0"/>
              </a:rPr>
              <a:t>Significativement plus de parasitoïdes dans les bandes fleuries </a:t>
            </a:r>
          </a:p>
          <a:p>
            <a:endParaRPr lang="fr-FR" sz="1000" dirty="0">
              <a:latin typeface="Calibri Light" panose="020F0302020204030204" pitchFamily="34" charset="0"/>
              <a:ea typeface="Calibri Light" panose="020F0302020204030204" pitchFamily="34" charset="0"/>
              <a:cs typeface="Calibri Light" panose="020F0302020204030204" pitchFamily="34" charset="0"/>
            </a:endParaRPr>
          </a:p>
          <a:p>
            <a:pPr marL="285750" indent="-285750">
              <a:buFont typeface="Wingdings" panose="05000000000000000000" pitchFamily="2" charset="2"/>
              <a:buChar char="Ø"/>
            </a:pPr>
            <a:r>
              <a:rPr lang="fr-FR" sz="1400" dirty="0">
                <a:latin typeface="Calibri Light" panose="020F0302020204030204" pitchFamily="34" charset="0"/>
                <a:ea typeface="Calibri Light" panose="020F0302020204030204" pitchFamily="34" charset="0"/>
                <a:cs typeface="Calibri Light" panose="020F0302020204030204" pitchFamily="34" charset="0"/>
              </a:rPr>
              <a:t>Taux de parasitisme moyen : 34,6 %</a:t>
            </a:r>
          </a:p>
        </p:txBody>
      </p:sp>
      <p:pic>
        <p:nvPicPr>
          <p:cNvPr id="18" name="Image 17">
            <a:extLst>
              <a:ext uri="{FF2B5EF4-FFF2-40B4-BE49-F238E27FC236}">
                <a16:creationId xmlns:a16="http://schemas.microsoft.com/office/drawing/2014/main" id="{6BE80402-283F-4C6B-A581-005A44A3D6D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12191" y="4907240"/>
            <a:ext cx="1350000" cy="1800000"/>
          </a:xfrm>
          <a:prstGeom prst="rect">
            <a:avLst/>
          </a:prstGeom>
        </p:spPr>
      </p:pic>
      <p:grpSp>
        <p:nvGrpSpPr>
          <p:cNvPr id="19" name="Groupe 18">
            <a:extLst>
              <a:ext uri="{FF2B5EF4-FFF2-40B4-BE49-F238E27FC236}">
                <a16:creationId xmlns:a16="http://schemas.microsoft.com/office/drawing/2014/main" id="{48937520-03DE-4750-B985-31520857EE6B}"/>
              </a:ext>
            </a:extLst>
          </p:cNvPr>
          <p:cNvGrpSpPr/>
          <p:nvPr/>
        </p:nvGrpSpPr>
        <p:grpSpPr>
          <a:xfrm>
            <a:off x="8913311" y="303367"/>
            <a:ext cx="2670800" cy="6327889"/>
            <a:chOff x="8050479" y="6435"/>
            <a:chExt cx="2670800" cy="6327889"/>
          </a:xfrm>
        </p:grpSpPr>
        <p:pic>
          <p:nvPicPr>
            <p:cNvPr id="20" name="Image 19">
              <a:extLst>
                <a:ext uri="{FF2B5EF4-FFF2-40B4-BE49-F238E27FC236}">
                  <a16:creationId xmlns:a16="http://schemas.microsoft.com/office/drawing/2014/main" id="{54AFD45B-AA8F-4C7D-85D9-546A5771CB5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50479" y="6435"/>
              <a:ext cx="2496628" cy="2062907"/>
            </a:xfrm>
            <a:prstGeom prst="rect">
              <a:avLst/>
            </a:prstGeom>
          </p:spPr>
        </p:pic>
        <p:pic>
          <p:nvPicPr>
            <p:cNvPr id="21" name="Image 20" descr="Une image contenant papillon, insecte, Papillons de jour et de nuit, intérieur&#10;&#10;Le contenu généré par l’IA peut être incorrect.">
              <a:extLst>
                <a:ext uri="{FF2B5EF4-FFF2-40B4-BE49-F238E27FC236}">
                  <a16:creationId xmlns:a16="http://schemas.microsoft.com/office/drawing/2014/main" id="{BD22B4A3-40C2-4E52-ADFA-7FC71040795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50479" y="4331224"/>
              <a:ext cx="2670800" cy="2003100"/>
            </a:xfrm>
            <a:prstGeom prst="rect">
              <a:avLst/>
            </a:prstGeom>
          </p:spPr>
        </p:pic>
        <p:pic>
          <p:nvPicPr>
            <p:cNvPr id="22" name="Image 21" descr="Une image contenant papillon, Papillons de jour et de nuit, invertébré, insecte&#10;&#10;Le contenu généré par l’IA peut être incorrect.">
              <a:extLst>
                <a:ext uri="{FF2B5EF4-FFF2-40B4-BE49-F238E27FC236}">
                  <a16:creationId xmlns:a16="http://schemas.microsoft.com/office/drawing/2014/main" id="{6C932C7D-5614-4A54-9325-7C9EBB2F09D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50479" y="2212545"/>
              <a:ext cx="2670800" cy="2003100"/>
            </a:xfrm>
            <a:prstGeom prst="rect">
              <a:avLst/>
            </a:prstGeom>
          </p:spPr>
        </p:pic>
      </p:grpSp>
      <p:grpSp>
        <p:nvGrpSpPr>
          <p:cNvPr id="23" name="Groupe 22">
            <a:extLst>
              <a:ext uri="{FF2B5EF4-FFF2-40B4-BE49-F238E27FC236}">
                <a16:creationId xmlns:a16="http://schemas.microsoft.com/office/drawing/2014/main" id="{E5B60579-8595-4A50-887C-69E9B9548E5B}"/>
              </a:ext>
            </a:extLst>
          </p:cNvPr>
          <p:cNvGrpSpPr/>
          <p:nvPr/>
        </p:nvGrpSpPr>
        <p:grpSpPr>
          <a:xfrm>
            <a:off x="7452399" y="3558222"/>
            <a:ext cx="1372827" cy="1731060"/>
            <a:chOff x="14384794" y="3507043"/>
            <a:chExt cx="1677684" cy="2175724"/>
          </a:xfrm>
        </p:grpSpPr>
        <p:pic>
          <p:nvPicPr>
            <p:cNvPr id="36" name="Image 35">
              <a:extLst>
                <a:ext uri="{FF2B5EF4-FFF2-40B4-BE49-F238E27FC236}">
                  <a16:creationId xmlns:a16="http://schemas.microsoft.com/office/drawing/2014/main" id="{801BBDBE-9672-4623-9EB8-9C9FE14C8106}"/>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t="40928" r="18945" b="12272"/>
            <a:stretch/>
          </p:blipFill>
          <p:spPr>
            <a:xfrm>
              <a:off x="14394837" y="5008380"/>
              <a:ext cx="1667641" cy="674387"/>
            </a:xfrm>
            <a:prstGeom prst="rect">
              <a:avLst/>
            </a:prstGeom>
          </p:spPr>
        </p:pic>
        <p:pic>
          <p:nvPicPr>
            <p:cNvPr id="33" name="Image 32">
              <a:extLst>
                <a:ext uri="{FF2B5EF4-FFF2-40B4-BE49-F238E27FC236}">
                  <a16:creationId xmlns:a16="http://schemas.microsoft.com/office/drawing/2014/main" id="{04607657-84B5-49DD-AC9C-FB4A6C02C16C}"/>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9698"/>
            <a:stretch/>
          </p:blipFill>
          <p:spPr>
            <a:xfrm>
              <a:off x="14384794" y="3507043"/>
              <a:ext cx="1667642" cy="1440000"/>
            </a:xfrm>
            <a:prstGeom prst="rect">
              <a:avLst/>
            </a:prstGeom>
          </p:spPr>
        </p:pic>
      </p:grpSp>
      <p:sp>
        <p:nvSpPr>
          <p:cNvPr id="24" name="ZoneTexte 23">
            <a:extLst>
              <a:ext uri="{FF2B5EF4-FFF2-40B4-BE49-F238E27FC236}">
                <a16:creationId xmlns:a16="http://schemas.microsoft.com/office/drawing/2014/main" id="{DBEC399B-1AB7-482B-B0AF-041093179AE1}"/>
              </a:ext>
            </a:extLst>
          </p:cNvPr>
          <p:cNvSpPr txBox="1"/>
          <p:nvPr/>
        </p:nvSpPr>
        <p:spPr>
          <a:xfrm>
            <a:off x="8656512" y="195284"/>
            <a:ext cx="2753427" cy="369332"/>
          </a:xfrm>
          <a:prstGeom prst="rect">
            <a:avLst/>
          </a:prstGeom>
          <a:noFill/>
        </p:spPr>
        <p:txBody>
          <a:bodyPr wrap="square" rtlCol="0">
            <a:spAutoFit/>
          </a:bodyPr>
          <a:lstStyle/>
          <a:p>
            <a:r>
              <a:rPr lang="fr-FR" i="1" dirty="0"/>
              <a:t>Thèse </a:t>
            </a:r>
            <a:r>
              <a:rPr lang="fr-FR" i="1" dirty="0" err="1"/>
              <a:t>Gumbau</a:t>
            </a:r>
            <a:r>
              <a:rPr lang="fr-FR" i="1" dirty="0"/>
              <a:t>, 2025</a:t>
            </a:r>
          </a:p>
        </p:txBody>
      </p:sp>
    </p:spTree>
    <p:extLst>
      <p:ext uri="{BB962C8B-B14F-4D97-AF65-F5344CB8AC3E}">
        <p14:creationId xmlns:p14="http://schemas.microsoft.com/office/powerpoint/2010/main" val="3572454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8B5AB570-C8FA-8CF3-C687-89FD203A0E14}"/>
              </a:ext>
            </a:extLst>
          </p:cNvPr>
          <p:cNvSpPr>
            <a:spLocks noGrp="1"/>
          </p:cNvSpPr>
          <p:nvPr>
            <p:ph type="title"/>
          </p:nvPr>
        </p:nvSpPr>
        <p:spPr>
          <a:xfrm>
            <a:off x="262585" y="336990"/>
            <a:ext cx="9642218" cy="1325563"/>
          </a:xfrm>
        </p:spPr>
        <p:txBody>
          <a:bodyPr>
            <a:noAutofit/>
          </a:bodyPr>
          <a:lstStyle/>
          <a:p>
            <a:r>
              <a:rPr lang="fr-FR" sz="2800" b="1" dirty="0"/>
              <a:t>Mobiliser la diversité des réseaux mycorhiziens indigènes contribue à la bioprotection des cultures</a:t>
            </a:r>
            <a:br>
              <a:rPr lang="fr-FR" sz="3600" b="1" dirty="0"/>
            </a:br>
            <a:endParaRPr lang="fr-FR" sz="3600" dirty="0"/>
          </a:p>
        </p:txBody>
      </p:sp>
      <p:pic>
        <p:nvPicPr>
          <p:cNvPr id="7" name="Image 6">
            <a:extLst>
              <a:ext uri="{FF2B5EF4-FFF2-40B4-BE49-F238E27FC236}">
                <a16:creationId xmlns:a16="http://schemas.microsoft.com/office/drawing/2014/main" id="{895E9D2A-4342-3AF5-2C45-E34F233CC5E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6872572" y="1195200"/>
            <a:ext cx="2784712" cy="2718241"/>
          </a:xfrm>
          <a:prstGeom prst="rect">
            <a:avLst/>
          </a:prstGeom>
        </p:spPr>
      </p:pic>
      <p:pic>
        <p:nvPicPr>
          <p:cNvPr id="8" name="Image 7">
            <a:extLst>
              <a:ext uri="{FF2B5EF4-FFF2-40B4-BE49-F238E27FC236}">
                <a16:creationId xmlns:a16="http://schemas.microsoft.com/office/drawing/2014/main" id="{19865835-AB3E-5FC8-981A-2DBD6131832D}"/>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0132255" y="127197"/>
            <a:ext cx="1797160" cy="2030379"/>
          </a:xfrm>
          <a:prstGeom prst="rect">
            <a:avLst/>
          </a:prstGeom>
        </p:spPr>
      </p:pic>
      <p:sp>
        <p:nvSpPr>
          <p:cNvPr id="10" name="ZoneTexte 9">
            <a:extLst>
              <a:ext uri="{FF2B5EF4-FFF2-40B4-BE49-F238E27FC236}">
                <a16:creationId xmlns:a16="http://schemas.microsoft.com/office/drawing/2014/main" id="{C9DABD85-73CE-CDFA-A098-742BF1FBFAC5}"/>
              </a:ext>
            </a:extLst>
          </p:cNvPr>
          <p:cNvSpPr txBox="1"/>
          <p:nvPr/>
        </p:nvSpPr>
        <p:spPr>
          <a:xfrm>
            <a:off x="7588295" y="957720"/>
            <a:ext cx="2440267" cy="369332"/>
          </a:xfrm>
          <a:prstGeom prst="rect">
            <a:avLst/>
          </a:prstGeom>
          <a:noFill/>
        </p:spPr>
        <p:txBody>
          <a:bodyPr wrap="square" rtlCol="0">
            <a:spAutoFit/>
          </a:bodyPr>
          <a:lstStyle/>
          <a:p>
            <a:r>
              <a:rPr lang="fr-FR" dirty="0"/>
              <a:t>Thèse André et al. 2024</a:t>
            </a:r>
          </a:p>
        </p:txBody>
      </p:sp>
      <p:sp>
        <p:nvSpPr>
          <p:cNvPr id="11" name="Espace réservé du contenu 2">
            <a:extLst>
              <a:ext uri="{FF2B5EF4-FFF2-40B4-BE49-F238E27FC236}">
                <a16:creationId xmlns:a16="http://schemas.microsoft.com/office/drawing/2014/main" id="{83D6BF1C-E783-DC12-95E3-34262DE891BD}"/>
              </a:ext>
            </a:extLst>
          </p:cNvPr>
          <p:cNvSpPr txBox="1">
            <a:spLocks/>
          </p:cNvSpPr>
          <p:nvPr/>
        </p:nvSpPr>
        <p:spPr>
          <a:xfrm>
            <a:off x="212188" y="4124693"/>
            <a:ext cx="8782074" cy="22116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itchFamily="2" charset="2"/>
              <a:buChar char="ü"/>
            </a:pPr>
            <a:r>
              <a:rPr lang="fr-FR" sz="2400" dirty="0"/>
              <a:t> Les pratiques qui mobilisent les réseaux mycorhiziens indigènes sont plus efficaces que l’inoculation de produits du commerce pour stimuler la mycorhization du piment</a:t>
            </a:r>
          </a:p>
          <a:p>
            <a:pPr>
              <a:buFont typeface="Wingdings" pitchFamily="2" charset="2"/>
              <a:buChar char="ü"/>
            </a:pPr>
            <a:r>
              <a:rPr lang="fr-FR" sz="2400" dirty="0"/>
              <a:t> La stimulation de la mycorhization et l’association de plantes de service  (ici </a:t>
            </a:r>
            <a:r>
              <a:rPr lang="fr-FR" sz="2400" i="1" dirty="0"/>
              <a:t>Tagetes </a:t>
            </a:r>
            <a:r>
              <a:rPr lang="fr-FR" sz="2400" i="1" dirty="0" err="1"/>
              <a:t>patula</a:t>
            </a:r>
            <a:r>
              <a:rPr lang="fr-FR" sz="2400" i="1" dirty="0"/>
              <a:t>) </a:t>
            </a:r>
            <a:r>
              <a:rPr lang="fr-FR" sz="2400" dirty="0"/>
              <a:t>permet de lutter efficacement contre les nématodes à galles</a:t>
            </a:r>
          </a:p>
        </p:txBody>
      </p:sp>
      <p:sp>
        <p:nvSpPr>
          <p:cNvPr id="14" name="Espace réservé du contenu 2">
            <a:extLst>
              <a:ext uri="{FF2B5EF4-FFF2-40B4-BE49-F238E27FC236}">
                <a16:creationId xmlns:a16="http://schemas.microsoft.com/office/drawing/2014/main" id="{5AFAA6C6-2039-EAB7-BFD5-A2F353312038}"/>
              </a:ext>
            </a:extLst>
          </p:cNvPr>
          <p:cNvSpPr txBox="1">
            <a:spLocks/>
          </p:cNvSpPr>
          <p:nvPr/>
        </p:nvSpPr>
        <p:spPr>
          <a:xfrm>
            <a:off x="173502" y="1406452"/>
            <a:ext cx="7154995" cy="319197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2400" dirty="0"/>
              <a:t>Les réseaux mycorhiziens indigènes :</a:t>
            </a:r>
          </a:p>
          <a:p>
            <a:pPr lvl="1">
              <a:buFont typeface="Wingdings" pitchFamily="2" charset="2"/>
              <a:buChar char="q"/>
            </a:pPr>
            <a:r>
              <a:rPr lang="fr-FR" sz="2000" dirty="0"/>
              <a:t> </a:t>
            </a:r>
            <a:r>
              <a:rPr lang="fr-FR" dirty="0"/>
              <a:t>entrent en symbiose avec les cultures </a:t>
            </a:r>
          </a:p>
          <a:p>
            <a:pPr marL="457200" lvl="1" indent="0">
              <a:buNone/>
            </a:pPr>
            <a:r>
              <a:rPr lang="fr-FR" dirty="0"/>
              <a:t>    (de rente et de services) </a:t>
            </a:r>
          </a:p>
          <a:p>
            <a:pPr lvl="1">
              <a:buFont typeface="Wingdings" pitchFamily="2" charset="2"/>
              <a:buChar char="q"/>
            </a:pPr>
            <a:r>
              <a:rPr lang="fr-FR" dirty="0"/>
              <a:t> représentent une ressource souterraine encore sous-exploitée</a:t>
            </a:r>
          </a:p>
          <a:p>
            <a:pPr lvl="1">
              <a:buFont typeface="Wingdings" pitchFamily="2" charset="2"/>
              <a:buChar char="q"/>
            </a:pPr>
            <a:r>
              <a:rPr lang="fr-FR" dirty="0"/>
              <a:t> fournissent de nombreux services écosystémiques tels que la bioprotection</a:t>
            </a:r>
          </a:p>
        </p:txBody>
      </p:sp>
      <p:pic>
        <p:nvPicPr>
          <p:cNvPr id="16" name="Image 15">
            <a:extLst>
              <a:ext uri="{FF2B5EF4-FFF2-40B4-BE49-F238E27FC236}">
                <a16:creationId xmlns:a16="http://schemas.microsoft.com/office/drawing/2014/main" id="{8AAF4D3A-30E8-3F5F-09F7-89E04B5C6CFF}"/>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8970233" y="4310193"/>
            <a:ext cx="2993755" cy="1920525"/>
          </a:xfrm>
          <a:prstGeom prst="rect">
            <a:avLst/>
          </a:prstGeom>
        </p:spPr>
      </p:pic>
      <p:pic>
        <p:nvPicPr>
          <p:cNvPr id="9" name="Image 8">
            <a:extLst>
              <a:ext uri="{FF2B5EF4-FFF2-40B4-BE49-F238E27FC236}">
                <a16:creationId xmlns:a16="http://schemas.microsoft.com/office/drawing/2014/main" id="{A9BCC43C-BBA2-4EEF-B77A-86D273085C45}"/>
              </a:ext>
            </a:extLst>
          </p:cNvPr>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a:xfrm>
            <a:off x="10179147" y="2210388"/>
            <a:ext cx="1750267" cy="1798373"/>
          </a:xfrm>
          <a:prstGeom prst="rect">
            <a:avLst/>
          </a:prstGeom>
        </p:spPr>
      </p:pic>
    </p:spTree>
    <p:extLst>
      <p:ext uri="{BB962C8B-B14F-4D97-AF65-F5344CB8AC3E}">
        <p14:creationId xmlns:p14="http://schemas.microsoft.com/office/powerpoint/2010/main" val="2880508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6DA2D6-499C-43D3-AD7B-CE60171335EF}"/>
              </a:ext>
            </a:extLst>
          </p:cNvPr>
          <p:cNvSpPr>
            <a:spLocks noGrp="1"/>
          </p:cNvSpPr>
          <p:nvPr>
            <p:ph type="title"/>
          </p:nvPr>
        </p:nvSpPr>
        <p:spPr>
          <a:xfrm>
            <a:off x="522515" y="0"/>
            <a:ext cx="10723453" cy="1325563"/>
          </a:xfrm>
        </p:spPr>
        <p:txBody>
          <a:bodyPr vert="horz" lIns="91440" tIns="45720" rIns="91440" bIns="45720" rtlCol="0" anchor="ctr" anchorCtr="0">
            <a:normAutofit/>
          </a:bodyPr>
          <a:lstStyle/>
          <a:p>
            <a:r>
              <a:rPr lang="fr-FR" sz="3000" dirty="0"/>
              <a:t>Les bio-intrants:</a:t>
            </a:r>
          </a:p>
        </p:txBody>
      </p:sp>
      <p:sp>
        <p:nvSpPr>
          <p:cNvPr id="3" name="Espace réservé du contenu 2">
            <a:extLst>
              <a:ext uri="{FF2B5EF4-FFF2-40B4-BE49-F238E27FC236}">
                <a16:creationId xmlns:a16="http://schemas.microsoft.com/office/drawing/2014/main" id="{902B33CF-6819-4D9F-BC05-0A17C3D066ED}"/>
              </a:ext>
            </a:extLst>
          </p:cNvPr>
          <p:cNvSpPr>
            <a:spLocks noGrp="1"/>
          </p:cNvSpPr>
          <p:nvPr>
            <p:ph sz="half" idx="1"/>
          </p:nvPr>
        </p:nvSpPr>
        <p:spPr>
          <a:xfrm>
            <a:off x="522515" y="1740890"/>
            <a:ext cx="4583810" cy="4683057"/>
          </a:xfrm>
        </p:spPr>
        <p:txBody>
          <a:bodyPr>
            <a:normAutofit lnSpcReduction="10000"/>
          </a:bodyPr>
          <a:lstStyle/>
          <a:p>
            <a:r>
              <a:rPr lang="fr-FR" dirty="0" err="1"/>
              <a:t>PNPPs</a:t>
            </a:r>
            <a:endParaRPr lang="fr-FR" dirty="0"/>
          </a:p>
          <a:p>
            <a:r>
              <a:rPr lang="fr-FR" dirty="0"/>
              <a:t>Compost et amendements organiques</a:t>
            </a:r>
          </a:p>
          <a:p>
            <a:r>
              <a:rPr lang="fr-FR" dirty="0"/>
              <a:t>Paillages</a:t>
            </a:r>
          </a:p>
          <a:p>
            <a:r>
              <a:rPr lang="fr-FR" dirty="0"/>
              <a:t>Champignon entomopathogène</a:t>
            </a:r>
          </a:p>
          <a:p>
            <a:r>
              <a:rPr lang="fr-FR" sz="2800" dirty="0"/>
              <a:t>De nombreuses opportunités:</a:t>
            </a:r>
          </a:p>
          <a:p>
            <a:pPr lvl="1"/>
            <a:r>
              <a:rPr lang="fr-FR" dirty="0"/>
              <a:t>de valorisation de la biodiversité</a:t>
            </a:r>
          </a:p>
          <a:p>
            <a:pPr lvl="1"/>
            <a:r>
              <a:rPr lang="fr-FR" dirty="0"/>
              <a:t>de gestion circulaire des biomasses</a:t>
            </a:r>
          </a:p>
        </p:txBody>
      </p:sp>
      <p:sp>
        <p:nvSpPr>
          <p:cNvPr id="5" name="Freeform 7">
            <a:extLst>
              <a:ext uri="{FF2B5EF4-FFF2-40B4-BE49-F238E27FC236}">
                <a16:creationId xmlns:a16="http://schemas.microsoft.com/office/drawing/2014/main" id="{04168086-3B14-4B8E-B1D1-35F7BA217FD2}"/>
              </a:ext>
            </a:extLst>
          </p:cNvPr>
          <p:cNvSpPr/>
          <p:nvPr/>
        </p:nvSpPr>
        <p:spPr>
          <a:xfrm>
            <a:off x="9795260" y="185384"/>
            <a:ext cx="1004545" cy="1555506"/>
          </a:xfrm>
          <a:custGeom>
            <a:avLst/>
            <a:gdLst/>
            <a:ahLst/>
            <a:cxnLst/>
            <a:rect l="l" t="t" r="r" b="b"/>
            <a:pathLst>
              <a:path w="5531577" h="3222278">
                <a:moveTo>
                  <a:pt x="0" y="0"/>
                </a:moveTo>
                <a:lnTo>
                  <a:pt x="5531577" y="0"/>
                </a:lnTo>
                <a:lnTo>
                  <a:pt x="5531577" y="3222278"/>
                </a:lnTo>
                <a:lnTo>
                  <a:pt x="0" y="3222278"/>
                </a:lnTo>
                <a:lnTo>
                  <a:pt x="0" y="0"/>
                </a:lnTo>
                <a:close/>
              </a:path>
            </a:pathLst>
          </a:custGeom>
          <a:blipFill>
            <a:blip r:embed="rId2"/>
            <a:stretch>
              <a:fillRect l="-167400" r="-44414"/>
            </a:stretch>
          </a:blipFill>
        </p:spPr>
        <p:txBody>
          <a:bodyPr/>
          <a:lstStyle/>
          <a:p>
            <a:endParaRPr lang="fr-FR" dirty="0"/>
          </a:p>
        </p:txBody>
      </p:sp>
      <p:sp>
        <p:nvSpPr>
          <p:cNvPr id="6" name="Freeform 8">
            <a:extLst>
              <a:ext uri="{FF2B5EF4-FFF2-40B4-BE49-F238E27FC236}">
                <a16:creationId xmlns:a16="http://schemas.microsoft.com/office/drawing/2014/main" id="{0487F089-8F7A-47D9-BC6C-36D2BE3F5775}"/>
              </a:ext>
            </a:extLst>
          </p:cNvPr>
          <p:cNvSpPr/>
          <p:nvPr/>
        </p:nvSpPr>
        <p:spPr>
          <a:xfrm>
            <a:off x="8481102" y="185384"/>
            <a:ext cx="1206327" cy="1555506"/>
          </a:xfrm>
          <a:custGeom>
            <a:avLst/>
            <a:gdLst/>
            <a:ahLst/>
            <a:cxnLst/>
            <a:rect l="l" t="t" r="r" b="b"/>
            <a:pathLst>
              <a:path w="4789371" h="3592028">
                <a:moveTo>
                  <a:pt x="0" y="0"/>
                </a:moveTo>
                <a:lnTo>
                  <a:pt x="4789371" y="0"/>
                </a:lnTo>
                <a:lnTo>
                  <a:pt x="4789371" y="3592028"/>
                </a:lnTo>
                <a:lnTo>
                  <a:pt x="0" y="3592028"/>
                </a:lnTo>
                <a:lnTo>
                  <a:pt x="0" y="0"/>
                </a:lnTo>
                <a:close/>
              </a:path>
            </a:pathLst>
          </a:custGeom>
          <a:blipFill>
            <a:blip r:embed="rId3"/>
            <a:stretch>
              <a:fillRect r="-70551"/>
            </a:stretch>
          </a:blipFill>
        </p:spPr>
      </p:sp>
      <p:pic>
        <p:nvPicPr>
          <p:cNvPr id="7" name="Image 6">
            <a:extLst>
              <a:ext uri="{FF2B5EF4-FFF2-40B4-BE49-F238E27FC236}">
                <a16:creationId xmlns:a16="http://schemas.microsoft.com/office/drawing/2014/main" id="{CDDC594E-2CCD-451D-9287-C8F601C865A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81102" y="1933569"/>
            <a:ext cx="3383191" cy="2067725"/>
          </a:xfrm>
          <a:prstGeom prst="rect">
            <a:avLst/>
          </a:prstGeom>
          <a:noFill/>
          <a:ln>
            <a:noFill/>
          </a:ln>
        </p:spPr>
      </p:pic>
      <p:pic>
        <p:nvPicPr>
          <p:cNvPr id="8" name="Image 7">
            <a:extLst>
              <a:ext uri="{FF2B5EF4-FFF2-40B4-BE49-F238E27FC236}">
                <a16:creationId xmlns:a16="http://schemas.microsoft.com/office/drawing/2014/main" id="{D35C8050-50B0-4472-BF86-8B503CD9F03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81101" y="4193973"/>
            <a:ext cx="3383191" cy="1903045"/>
          </a:xfrm>
          <a:prstGeom prst="rect">
            <a:avLst/>
          </a:prstGeom>
        </p:spPr>
      </p:pic>
      <p:pic>
        <p:nvPicPr>
          <p:cNvPr id="9" name="Image 8">
            <a:extLst>
              <a:ext uri="{FF2B5EF4-FFF2-40B4-BE49-F238E27FC236}">
                <a16:creationId xmlns:a16="http://schemas.microsoft.com/office/drawing/2014/main" id="{63CD08CD-7513-44AA-BA3C-03EF1921CBD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54309"/>
          <a:stretch/>
        </p:blipFill>
        <p:spPr>
          <a:xfrm>
            <a:off x="4870424" y="4244954"/>
            <a:ext cx="3371460" cy="2178993"/>
          </a:xfrm>
          <a:prstGeom prst="rect">
            <a:avLst/>
          </a:prstGeom>
        </p:spPr>
      </p:pic>
      <p:pic>
        <p:nvPicPr>
          <p:cNvPr id="10" name="Image 9">
            <a:extLst>
              <a:ext uri="{FF2B5EF4-FFF2-40B4-BE49-F238E27FC236}">
                <a16:creationId xmlns:a16="http://schemas.microsoft.com/office/drawing/2014/main" id="{F788E35E-460A-4BAA-88C1-436A365AE6E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10760936" y="331933"/>
            <a:ext cx="1552554" cy="1272138"/>
          </a:xfrm>
          <a:prstGeom prst="rect">
            <a:avLst/>
          </a:prstGeom>
        </p:spPr>
      </p:pic>
      <p:pic>
        <p:nvPicPr>
          <p:cNvPr id="11" name="Image 10">
            <a:extLst>
              <a:ext uri="{FF2B5EF4-FFF2-40B4-BE49-F238E27FC236}">
                <a16:creationId xmlns:a16="http://schemas.microsoft.com/office/drawing/2014/main" id="{2069CA4A-AC4B-44D2-9BE0-E0550C1335BD}"/>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bright="20000" contrast="-40000"/>
                    </a14:imgEffect>
                  </a14:imgLayer>
                </a14:imgProps>
              </a:ext>
              <a:ext uri="{28A0092B-C50C-407E-A947-70E740481C1C}">
                <a14:useLocalDpi xmlns:a14="http://schemas.microsoft.com/office/drawing/2010/main" val="0"/>
              </a:ext>
            </a:extLst>
          </a:blip>
          <a:srcRect l="9306" t="19447" r="10945"/>
          <a:stretch/>
        </p:blipFill>
        <p:spPr>
          <a:xfrm>
            <a:off x="5345542" y="185384"/>
            <a:ext cx="2901219" cy="3907257"/>
          </a:xfrm>
          <a:prstGeom prst="rect">
            <a:avLst/>
          </a:prstGeom>
        </p:spPr>
      </p:pic>
      <p:sp>
        <p:nvSpPr>
          <p:cNvPr id="12" name="Freeform 15">
            <a:extLst>
              <a:ext uri="{FF2B5EF4-FFF2-40B4-BE49-F238E27FC236}">
                <a16:creationId xmlns:a16="http://schemas.microsoft.com/office/drawing/2014/main" id="{CB02C6FF-BD10-4720-887D-E941DCD011DD}"/>
              </a:ext>
            </a:extLst>
          </p:cNvPr>
          <p:cNvSpPr/>
          <p:nvPr/>
        </p:nvSpPr>
        <p:spPr>
          <a:xfrm>
            <a:off x="2814420" y="1115448"/>
            <a:ext cx="2137601" cy="1023564"/>
          </a:xfrm>
          <a:custGeom>
            <a:avLst/>
            <a:gdLst/>
            <a:ahLst/>
            <a:cxnLst/>
            <a:rect l="l" t="t" r="r" b="b"/>
            <a:pathLst>
              <a:path w="4278349" h="754059">
                <a:moveTo>
                  <a:pt x="0" y="0"/>
                </a:moveTo>
                <a:lnTo>
                  <a:pt x="4278348" y="0"/>
                </a:lnTo>
                <a:lnTo>
                  <a:pt x="4278348" y="754059"/>
                </a:lnTo>
                <a:lnTo>
                  <a:pt x="0" y="754059"/>
                </a:lnTo>
                <a:lnTo>
                  <a:pt x="0" y="0"/>
                </a:lnTo>
                <a:close/>
              </a:path>
            </a:pathLst>
          </a:custGeom>
          <a:blipFill>
            <a:blip r:embed="rId10"/>
            <a:stretch>
              <a:fillRect l="-1" r="-172281" b="1828"/>
            </a:stretch>
          </a:blipFill>
        </p:spPr>
        <p:txBody>
          <a:bodyPr/>
          <a:lstStyle/>
          <a:p>
            <a:endParaRPr lang="fr-FR" dirty="0"/>
          </a:p>
        </p:txBody>
      </p:sp>
    </p:spTree>
    <p:extLst>
      <p:ext uri="{BB962C8B-B14F-4D97-AF65-F5344CB8AC3E}">
        <p14:creationId xmlns:p14="http://schemas.microsoft.com/office/powerpoint/2010/main" val="21527500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B73C1A6-B065-42E0-A1F0-98115E2CDD77}"/>
              </a:ext>
            </a:extLst>
          </p:cNvPr>
          <p:cNvSpPr>
            <a:spLocks noGrp="1"/>
          </p:cNvSpPr>
          <p:nvPr>
            <p:ph idx="1"/>
          </p:nvPr>
        </p:nvSpPr>
        <p:spPr>
          <a:xfrm>
            <a:off x="513709" y="1537861"/>
            <a:ext cx="6424622" cy="4621408"/>
          </a:xfrm>
        </p:spPr>
        <p:txBody>
          <a:bodyPr>
            <a:normAutofit fontScale="92500"/>
          </a:bodyPr>
          <a:lstStyle/>
          <a:p>
            <a:r>
              <a:rPr lang="fr-FR" dirty="0"/>
              <a:t>Rôle fondamental dans la fertilité du sol via la minéralisation de la matière organique et les cycles biogéochimiques</a:t>
            </a:r>
          </a:p>
          <a:p>
            <a:r>
              <a:rPr lang="fr-FR" dirty="0"/>
              <a:t>Dégradation des polluants et potentiel d’épuration</a:t>
            </a:r>
          </a:p>
          <a:p>
            <a:r>
              <a:rPr lang="fr-FR" dirty="0"/>
              <a:t>Mycorhization des cultures: diminue le stress hydrique et améliore la nutrition des plantes</a:t>
            </a:r>
          </a:p>
          <a:p>
            <a:r>
              <a:rPr lang="fr-FR" dirty="0"/>
              <a:t>Macrofaune du sol fondamentale pour les propriétés hydriques du sol (stabilité, porosité), essentiel dans nos climats (90% de l’eau pluviale s’infiltre)</a:t>
            </a:r>
          </a:p>
          <a:p>
            <a:r>
              <a:rPr lang="fr-FR" dirty="0"/>
              <a:t>Un fonctionnement méconnu en milieu tropical, à approfondir dans nos sols tropicaux </a:t>
            </a:r>
            <a:r>
              <a:rPr lang="fr-FR" dirty="0">
                <a:sym typeface="Wingdings" panose="05000000000000000000" pitchFamily="2" charset="2"/>
              </a:rPr>
              <a:t> un des objectifs du RMQS (diversité fongique et bactérienne)</a:t>
            </a:r>
            <a:endParaRPr lang="fr-FR" dirty="0"/>
          </a:p>
          <a:p>
            <a:endParaRPr lang="fr-FR" dirty="0"/>
          </a:p>
        </p:txBody>
      </p:sp>
      <p:sp>
        <p:nvSpPr>
          <p:cNvPr id="3" name="Titre 2">
            <a:extLst>
              <a:ext uri="{FF2B5EF4-FFF2-40B4-BE49-F238E27FC236}">
                <a16:creationId xmlns:a16="http://schemas.microsoft.com/office/drawing/2014/main" id="{317AE030-53D0-4B5E-9B21-7DD5FA474271}"/>
              </a:ext>
            </a:extLst>
          </p:cNvPr>
          <p:cNvSpPr>
            <a:spLocks noGrp="1"/>
          </p:cNvSpPr>
          <p:nvPr>
            <p:ph type="title"/>
          </p:nvPr>
        </p:nvSpPr>
        <p:spPr>
          <a:xfrm>
            <a:off x="513709" y="378170"/>
            <a:ext cx="10216343" cy="888251"/>
          </a:xfrm>
        </p:spPr>
        <p:txBody>
          <a:bodyPr/>
          <a:lstStyle/>
          <a:p>
            <a:r>
              <a:rPr lang="fr-FR" b="1" dirty="0"/>
              <a:t>Importance de la biodiversité du sol</a:t>
            </a:r>
          </a:p>
        </p:txBody>
      </p:sp>
      <p:pic>
        <p:nvPicPr>
          <p:cNvPr id="5" name="Image 4">
            <a:extLst>
              <a:ext uri="{FF2B5EF4-FFF2-40B4-BE49-F238E27FC236}">
                <a16:creationId xmlns:a16="http://schemas.microsoft.com/office/drawing/2014/main" id="{E5AD0C31-B21A-4A11-B62B-A16D25DF79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2605" y="250871"/>
            <a:ext cx="3297059" cy="2775454"/>
          </a:xfrm>
          <a:prstGeom prst="roundRect">
            <a:avLst>
              <a:gd name="adj" fmla="val 8594"/>
            </a:avLst>
          </a:prstGeom>
          <a:solidFill>
            <a:srgbClr val="FFFFFF">
              <a:shade val="85000"/>
            </a:srgbClr>
          </a:solidFill>
          <a:ln>
            <a:noFill/>
          </a:ln>
          <a:effectLst/>
        </p:spPr>
      </p:pic>
      <p:pic>
        <p:nvPicPr>
          <p:cNvPr id="6" name="Image 5">
            <a:extLst>
              <a:ext uri="{FF2B5EF4-FFF2-40B4-BE49-F238E27FC236}">
                <a16:creationId xmlns:a16="http://schemas.microsoft.com/office/drawing/2014/main" id="{1B47429E-CBCD-4C3C-847E-FA6A561258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48121" y="3321916"/>
            <a:ext cx="1267389" cy="848332"/>
          </a:xfrm>
          <a:prstGeom prst="roundRect">
            <a:avLst>
              <a:gd name="adj" fmla="val 8594"/>
            </a:avLst>
          </a:prstGeom>
          <a:solidFill>
            <a:srgbClr val="FFFFFF">
              <a:shade val="85000"/>
            </a:srgbClr>
          </a:solidFill>
          <a:ln>
            <a:noFill/>
          </a:ln>
          <a:effectLst/>
        </p:spPr>
      </p:pic>
      <p:pic>
        <p:nvPicPr>
          <p:cNvPr id="7" name="Image 6">
            <a:extLst>
              <a:ext uri="{FF2B5EF4-FFF2-40B4-BE49-F238E27FC236}">
                <a16:creationId xmlns:a16="http://schemas.microsoft.com/office/drawing/2014/main" id="{235165BD-E4F5-47A2-A31B-BD0334B8479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9536" b="-1"/>
          <a:stretch/>
        </p:blipFill>
        <p:spPr>
          <a:xfrm>
            <a:off x="7081493" y="4518274"/>
            <a:ext cx="1518060" cy="1831055"/>
          </a:xfrm>
          <a:prstGeom prst="rect">
            <a:avLst/>
          </a:prstGeom>
          <a:solidFill>
            <a:schemeClr val="accent1">
              <a:lumMod val="40000"/>
              <a:lumOff val="60000"/>
            </a:schemeClr>
          </a:solidFill>
          <a:ln w="57150"/>
        </p:spPr>
      </p:pic>
      <p:pic>
        <p:nvPicPr>
          <p:cNvPr id="8" name="Image 7">
            <a:extLst>
              <a:ext uri="{FF2B5EF4-FFF2-40B4-BE49-F238E27FC236}">
                <a16:creationId xmlns:a16="http://schemas.microsoft.com/office/drawing/2014/main" id="{372C7651-979E-45B5-9643-4D6F87F70A55}"/>
              </a:ext>
            </a:extLst>
          </p:cNvPr>
          <p:cNvPicPr>
            <a:picLocks noChangeAspect="1"/>
          </p:cNvPicPr>
          <p:nvPr/>
        </p:nvPicPr>
        <p:blipFill>
          <a:blip r:embed="rId6"/>
          <a:stretch>
            <a:fillRect/>
          </a:stretch>
        </p:blipFill>
        <p:spPr>
          <a:xfrm>
            <a:off x="9749529" y="4521760"/>
            <a:ext cx="2311010" cy="1815085"/>
          </a:xfrm>
          <a:prstGeom prst="rect">
            <a:avLst/>
          </a:prstGeom>
        </p:spPr>
      </p:pic>
      <p:pic>
        <p:nvPicPr>
          <p:cNvPr id="9" name="Image 8">
            <a:extLst>
              <a:ext uri="{FF2B5EF4-FFF2-40B4-BE49-F238E27FC236}">
                <a16:creationId xmlns:a16="http://schemas.microsoft.com/office/drawing/2014/main" id="{32C60A61-DB6B-4F57-B19E-940235647909}"/>
              </a:ext>
            </a:extLst>
          </p:cNvPr>
          <p:cNvPicPr>
            <a:picLocks noChangeAspect="1"/>
          </p:cNvPicPr>
          <p:nvPr/>
        </p:nvPicPr>
        <p:blipFill rotWithShape="1">
          <a:blip r:embed="rId7"/>
          <a:srcRect l="67437" t="14642" r="-1"/>
          <a:stretch/>
        </p:blipFill>
        <p:spPr>
          <a:xfrm>
            <a:off x="8742716" y="4519124"/>
            <a:ext cx="1017087" cy="1831054"/>
          </a:xfrm>
          <a:prstGeom prst="rect">
            <a:avLst/>
          </a:prstGeom>
        </p:spPr>
      </p:pic>
      <p:sp>
        <p:nvSpPr>
          <p:cNvPr id="10" name="Freeform 13">
            <a:extLst>
              <a:ext uri="{FF2B5EF4-FFF2-40B4-BE49-F238E27FC236}">
                <a16:creationId xmlns:a16="http://schemas.microsoft.com/office/drawing/2014/main" id="{5A791695-3BDB-48F1-A278-753AF035B1A0}"/>
              </a:ext>
            </a:extLst>
          </p:cNvPr>
          <p:cNvSpPr/>
          <p:nvPr/>
        </p:nvSpPr>
        <p:spPr>
          <a:xfrm>
            <a:off x="10436382" y="3379020"/>
            <a:ext cx="1378530" cy="760948"/>
          </a:xfrm>
          <a:custGeom>
            <a:avLst/>
            <a:gdLst/>
            <a:ahLst/>
            <a:cxnLst/>
            <a:rect l="l" t="t" r="r" b="b"/>
            <a:pathLst>
              <a:path w="1477964" h="803643">
                <a:moveTo>
                  <a:pt x="0" y="0"/>
                </a:moveTo>
                <a:lnTo>
                  <a:pt x="1477964" y="0"/>
                </a:lnTo>
                <a:lnTo>
                  <a:pt x="1477964" y="803643"/>
                </a:lnTo>
                <a:lnTo>
                  <a:pt x="0" y="803643"/>
                </a:lnTo>
                <a:lnTo>
                  <a:pt x="0" y="0"/>
                </a:lnTo>
                <a:close/>
              </a:path>
            </a:pathLst>
          </a:custGeom>
          <a:blipFill>
            <a:blip r:embed="rId8" cstate="screen">
              <a:extLst>
                <a:ext uri="{28A0092B-C50C-407E-A947-70E740481C1C}">
                  <a14:useLocalDpi xmlns:a14="http://schemas.microsoft.com/office/drawing/2010/main"/>
                </a:ext>
              </a:extLst>
            </a:blip>
            <a:stretch>
              <a:fillRect/>
            </a:stretch>
          </a:blipFill>
        </p:spPr>
      </p:sp>
      <p:pic>
        <p:nvPicPr>
          <p:cNvPr id="12" name="Image 11">
            <a:extLst>
              <a:ext uri="{FF2B5EF4-FFF2-40B4-BE49-F238E27FC236}">
                <a16:creationId xmlns:a16="http://schemas.microsoft.com/office/drawing/2014/main" id="{5D4B1631-8A16-4893-ACA6-D9407B04F990}"/>
              </a:ext>
            </a:extLst>
          </p:cNvPr>
          <p:cNvPicPr>
            <a:picLocks noChangeAspect="1"/>
          </p:cNvPicPr>
          <p:nvPr/>
        </p:nvPicPr>
        <p:blipFill>
          <a:blip r:embed="rId9"/>
          <a:stretch>
            <a:fillRect/>
          </a:stretch>
        </p:blipFill>
        <p:spPr>
          <a:xfrm>
            <a:off x="8702579" y="3297765"/>
            <a:ext cx="1666926" cy="896635"/>
          </a:xfrm>
          <a:prstGeom prst="rect">
            <a:avLst/>
          </a:prstGeom>
        </p:spPr>
      </p:pic>
    </p:spTree>
    <p:extLst>
      <p:ext uri="{BB962C8B-B14F-4D97-AF65-F5344CB8AC3E}">
        <p14:creationId xmlns:p14="http://schemas.microsoft.com/office/powerpoint/2010/main" val="1736429670"/>
      </p:ext>
    </p:extLst>
  </p:cSld>
  <p:clrMapOvr>
    <a:masterClrMapping/>
  </p:clrMapOvr>
</p:sld>
</file>

<file path=ppt/theme/theme1.xml><?xml version="1.0" encoding="utf-8"?>
<a:theme xmlns:a="http://schemas.openxmlformats.org/drawingml/2006/main" name="Thème Office">
  <a:themeElements>
    <a:clrScheme name="Personnalisé 3">
      <a:dk1>
        <a:sysClr val="windowText" lastClr="000000"/>
      </a:dk1>
      <a:lt1>
        <a:sysClr val="window" lastClr="FFFFFF"/>
      </a:lt1>
      <a:dk2>
        <a:srgbClr val="455F51"/>
      </a:dk2>
      <a:lt2>
        <a:srgbClr val="E2DFCC"/>
      </a:lt2>
      <a:accent1>
        <a:srgbClr val="297D53"/>
      </a:accent1>
      <a:accent2>
        <a:srgbClr val="44C1A3"/>
      </a:accent2>
      <a:accent3>
        <a:srgbClr val="44C1A3"/>
      </a:accent3>
      <a:accent4>
        <a:srgbClr val="44C1A3"/>
      </a:accent4>
      <a:accent5>
        <a:srgbClr val="4EB3CF"/>
      </a:accent5>
      <a:accent6>
        <a:srgbClr val="51C3F9"/>
      </a:accent6>
      <a:hlink>
        <a:srgbClr val="EE7B08"/>
      </a:hlink>
      <a:folHlink>
        <a:srgbClr val="977B2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918</TotalTime>
  <Words>1539</Words>
  <Application>Microsoft Office PowerPoint</Application>
  <PresentationFormat>Grand écran</PresentationFormat>
  <Paragraphs>123</Paragraphs>
  <Slides>12</Slides>
  <Notes>1</Notes>
  <HiddenSlides>0</HiddenSlides>
  <MMClips>0</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12</vt:i4>
      </vt:variant>
    </vt:vector>
  </HeadingPairs>
  <TitlesOfParts>
    <vt:vector size="23" baseType="lpstr">
      <vt:lpstr>Arial</vt:lpstr>
      <vt:lpstr>Avenir Next LT Pro Condensed</vt:lpstr>
      <vt:lpstr>Avenir Next LT Pro Demi Condens</vt:lpstr>
      <vt:lpstr>Avenir Next LT Pro Medium Conde</vt:lpstr>
      <vt:lpstr>Broadway</vt:lpstr>
      <vt:lpstr>Calibri</vt:lpstr>
      <vt:lpstr>Calibri Light</vt:lpstr>
      <vt:lpstr>Raleway</vt:lpstr>
      <vt:lpstr>Raleway Medium</vt:lpstr>
      <vt:lpstr>Wingdings</vt:lpstr>
      <vt:lpstr>Thème Office</vt:lpstr>
      <vt:lpstr>Intégrer la biodiversité </vt:lpstr>
      <vt:lpstr>Introduction: intégrer la biodiversité dans les agrosystèmes</vt:lpstr>
      <vt:lpstr>La biodiversité comme capital productif</vt:lpstr>
      <vt:lpstr>Augmenter la diversité cultivée dans le temps et dans l’espace</vt:lpstr>
      <vt:lpstr>Les plantes de services</vt:lpstr>
      <vt:lpstr>Mobiliser des auxiliaires de régulation: </vt:lpstr>
      <vt:lpstr>Mobiliser la diversité des réseaux mycorhiziens indigènes contribue à la bioprotection des cultures </vt:lpstr>
      <vt:lpstr>Les bio-intrants:</vt:lpstr>
      <vt:lpstr>Importance de la biodiversité du sol</vt:lpstr>
      <vt:lpstr>La micro-ferme expérimentale KARUSMART</vt:lpstr>
      <vt:lpstr>La micro-ferme KARUSMART</vt:lpstr>
      <vt:lpstr>Les défis de l’intégration de la biodiversité</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aurelie gauguery</dc:creator>
  <cp:lastModifiedBy>Jean-Marc Blazy</cp:lastModifiedBy>
  <cp:revision>64</cp:revision>
  <dcterms:created xsi:type="dcterms:W3CDTF">2025-09-22T14:53:40Z</dcterms:created>
  <dcterms:modified xsi:type="dcterms:W3CDTF">2026-03-20T14:20:50Z</dcterms:modified>
</cp:coreProperties>
</file>